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9"/>
  </p:notesMasterIdLst>
  <p:sldIdLst>
    <p:sldId id="256" r:id="rId2"/>
    <p:sldId id="257" r:id="rId3"/>
    <p:sldId id="258" r:id="rId4"/>
    <p:sldId id="272" r:id="rId5"/>
    <p:sldId id="260" r:id="rId6"/>
    <p:sldId id="267" r:id="rId7"/>
    <p:sldId id="259" r:id="rId8"/>
    <p:sldId id="269" r:id="rId9"/>
    <p:sldId id="277" r:id="rId10"/>
    <p:sldId id="270" r:id="rId11"/>
    <p:sldId id="271" r:id="rId12"/>
    <p:sldId id="273" r:id="rId13"/>
    <p:sldId id="276" r:id="rId14"/>
    <p:sldId id="278" r:id="rId15"/>
    <p:sldId id="261" r:id="rId16"/>
    <p:sldId id="262" r:id="rId17"/>
    <p:sldId id="266" r:id="rId1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9712D3B6-AB2B-4FED-A9B8-B77E21FE9D7E}" v="323" dt="2024-01-05T07:48:48.947"/>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8860" autoAdjust="0"/>
  </p:normalViewPr>
  <p:slideViewPr>
    <p:cSldViewPr snapToGrid="0">
      <p:cViewPr varScale="1">
        <p:scale>
          <a:sx n="85" d="100"/>
          <a:sy n="85" d="100"/>
        </p:scale>
        <p:origin x="1512" y="6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microsoft.com/office/2015/10/relationships/revisionInfo" Target="revisionInfo.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7995B3F-2156-41FF-8CB5-DF202E393FB9}" type="datetimeFigureOut">
              <a:rPr lang="zh-CN" altLang="en-US" smtClean="0"/>
              <a:t>2024/1/5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EBA9407-A74E-4D2D-B3A0-250598E36B20}" type="slidenum">
              <a:rPr lang="zh-CN" altLang="en-US" smtClean="0"/>
              <a:t>‹#›</a:t>
            </a:fld>
            <a:endParaRPr lang="zh-CN" altLang="en-US"/>
          </a:p>
        </p:txBody>
      </p:sp>
    </p:spTree>
    <p:extLst>
      <p:ext uri="{BB962C8B-B14F-4D97-AF65-F5344CB8AC3E}">
        <p14:creationId xmlns:p14="http://schemas.microsoft.com/office/powerpoint/2010/main" val="362316008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indent="0">
              <a:buNone/>
            </a:pPr>
            <a:r>
              <a:rPr lang="zh-CN" altLang="en-US" sz="1800" b="0" i="0" dirty="0">
                <a:solidFill>
                  <a:srgbClr val="333333"/>
                </a:solidFill>
                <a:effectLst/>
                <a:latin typeface="Helvetica Neue"/>
              </a:rPr>
              <a:t>首先我介绍一下</a:t>
            </a:r>
            <a:r>
              <a:rPr lang="en-US" altLang="zh-CN" sz="1800" b="0" i="0" dirty="0">
                <a:solidFill>
                  <a:srgbClr val="333333"/>
                </a:solidFill>
                <a:effectLst/>
                <a:latin typeface="Helvetica Neue"/>
              </a:rPr>
              <a:t>NeRF</a:t>
            </a:r>
            <a:r>
              <a:rPr lang="zh-CN" altLang="en-US" sz="1800" b="0" i="0" dirty="0">
                <a:solidFill>
                  <a:srgbClr val="333333"/>
                </a:solidFill>
                <a:effectLst/>
                <a:latin typeface="Helvetica Neue"/>
              </a:rPr>
              <a:t>的流程。</a:t>
            </a:r>
            <a:endParaRPr lang="en-US" altLang="zh-CN" sz="1800" b="0" i="0" dirty="0">
              <a:solidFill>
                <a:srgbClr val="333333"/>
              </a:solidFill>
              <a:effectLst/>
              <a:latin typeface="Helvetica Neue"/>
            </a:endParaRPr>
          </a:p>
          <a:p>
            <a:pPr marL="0" indent="0">
              <a:buNone/>
            </a:pPr>
            <a:endParaRPr lang="en-US" altLang="zh-CN" sz="1800" b="0" i="0" dirty="0">
              <a:solidFill>
                <a:srgbClr val="333333"/>
              </a:solidFill>
              <a:effectLst/>
              <a:latin typeface="Helvetica Neue"/>
            </a:endParaRPr>
          </a:p>
          <a:p>
            <a:pPr marL="342900" indent="-342900">
              <a:buAutoNum type="arabicParenBoth"/>
            </a:pPr>
            <a:r>
              <a:rPr lang="zh-CN" altLang="en-US" sz="1800" b="0" i="0" dirty="0">
                <a:solidFill>
                  <a:srgbClr val="333333"/>
                </a:solidFill>
                <a:effectLst/>
                <a:latin typeface="Helvetica Neue"/>
              </a:rPr>
              <a:t>对图片上的每个像素，发送相机光线穿过场景，并生成一组采样点。</a:t>
            </a:r>
            <a:endParaRPr lang="en-US" altLang="zh-CN" sz="1800" b="0" i="0" dirty="0">
              <a:solidFill>
                <a:srgbClr val="333333"/>
              </a:solidFill>
              <a:effectLst/>
              <a:latin typeface="Helvetica Neue"/>
            </a:endParaRPr>
          </a:p>
          <a:p>
            <a:pPr marL="342900" indent="-342900">
              <a:buAutoNum type="arabicParenBoth"/>
            </a:pPr>
            <a:endParaRPr lang="en-US" altLang="zh-CN" sz="1800" b="0" i="0" dirty="0">
              <a:solidFill>
                <a:srgbClr val="333333"/>
              </a:solidFill>
              <a:effectLst/>
              <a:latin typeface="Helvetica Neue"/>
            </a:endParaRPr>
          </a:p>
          <a:p>
            <a:pPr marL="342900" indent="-342900">
              <a:buAutoNum type="arabicParenBoth"/>
            </a:pPr>
            <a:r>
              <a:rPr lang="zh-CN" altLang="en-US" sz="1800" b="0" i="0" dirty="0">
                <a:solidFill>
                  <a:srgbClr val="333333"/>
                </a:solidFill>
                <a:effectLst/>
                <a:latin typeface="Helvetica Neue"/>
              </a:rPr>
              <a:t>对每个采样点，通过送入五维信息，即视角与采样位置到</a:t>
            </a:r>
            <a:r>
              <a:rPr lang="en-US" altLang="zh-CN" sz="1800" b="0" i="0" dirty="0">
                <a:solidFill>
                  <a:srgbClr val="333333"/>
                </a:solidFill>
                <a:effectLst/>
                <a:latin typeface="Helvetica Neue"/>
              </a:rPr>
              <a:t>NeRF MLP</a:t>
            </a:r>
            <a:r>
              <a:rPr lang="zh-CN" altLang="en-US" sz="1800" b="0" i="0" dirty="0">
                <a:solidFill>
                  <a:srgbClr val="333333"/>
                </a:solidFill>
                <a:effectLst/>
                <a:latin typeface="Helvetica Neue"/>
              </a:rPr>
              <a:t>来计算出每个采样点得到颜色和密度。所以</a:t>
            </a:r>
            <a:r>
              <a:rPr lang="en-US" altLang="zh-CN" sz="1800" b="0" i="0" dirty="0">
                <a:solidFill>
                  <a:srgbClr val="333333"/>
                </a:solidFill>
                <a:effectLst/>
                <a:latin typeface="Helvetica Neue"/>
              </a:rPr>
              <a:t>NeRF MLP</a:t>
            </a:r>
            <a:r>
              <a:rPr lang="zh-CN" altLang="en-US" sz="1800" b="0" i="0" dirty="0">
                <a:solidFill>
                  <a:srgbClr val="333333"/>
                </a:solidFill>
                <a:effectLst/>
                <a:latin typeface="Helvetica Neue"/>
              </a:rPr>
              <a:t>的输入是</a:t>
            </a:r>
            <a:r>
              <a:rPr lang="en-US" altLang="zh-CN" sz="1800" b="0" i="0" dirty="0">
                <a:solidFill>
                  <a:srgbClr val="333333"/>
                </a:solidFill>
                <a:effectLst/>
                <a:latin typeface="Helvetica Neue"/>
              </a:rPr>
              <a:t>5</a:t>
            </a:r>
            <a:r>
              <a:rPr lang="zh-CN" altLang="en-US" sz="1800" b="0" i="0" dirty="0">
                <a:solidFill>
                  <a:srgbClr val="333333"/>
                </a:solidFill>
                <a:effectLst/>
                <a:latin typeface="Helvetica Neue"/>
              </a:rPr>
              <a:t>维，输出是</a:t>
            </a:r>
            <a:r>
              <a:rPr lang="en-US" altLang="zh-CN" sz="1800" b="0" i="0" dirty="0">
                <a:solidFill>
                  <a:srgbClr val="333333"/>
                </a:solidFill>
                <a:effectLst/>
                <a:latin typeface="Helvetica Neue"/>
              </a:rPr>
              <a:t>4</a:t>
            </a:r>
            <a:r>
              <a:rPr lang="zh-CN" altLang="en-US" sz="1800" b="0" i="0" dirty="0">
                <a:solidFill>
                  <a:srgbClr val="333333"/>
                </a:solidFill>
                <a:effectLst/>
                <a:latin typeface="Helvetica Neue"/>
              </a:rPr>
              <a:t>维。</a:t>
            </a:r>
            <a:endParaRPr lang="en-US" altLang="zh-CN" sz="1800" b="0" i="0" dirty="0">
              <a:solidFill>
                <a:srgbClr val="333333"/>
              </a:solidFill>
              <a:effectLst/>
              <a:latin typeface="Helvetica Neue"/>
            </a:endParaRPr>
          </a:p>
          <a:p>
            <a:pPr marL="342900" indent="-342900">
              <a:buAutoNum type="arabicParenBoth"/>
            </a:pPr>
            <a:endParaRPr lang="en-US" altLang="zh-CN" sz="1800" b="0" i="0" dirty="0">
              <a:solidFill>
                <a:srgbClr val="333333"/>
              </a:solidFill>
              <a:effectLst/>
              <a:latin typeface="Helvetica Neue"/>
            </a:endParaRPr>
          </a:p>
          <a:p>
            <a:pPr marL="342900" indent="-342900">
              <a:buAutoNum type="arabicParenBoth"/>
            </a:pPr>
            <a:r>
              <a:rPr lang="zh-CN" altLang="en-US" sz="1800" b="0" i="0" dirty="0">
                <a:solidFill>
                  <a:srgbClr val="333333"/>
                </a:solidFill>
                <a:effectLst/>
                <a:latin typeface="Helvetica Neue"/>
              </a:rPr>
              <a:t>根据计算出的颜色和密度，由基于经典</a:t>
            </a:r>
            <a:r>
              <a:rPr lang="zh-CN" altLang="en-US" sz="1800" b="0" i="0" u="none" strike="noStrike" dirty="0">
                <a:solidFill>
                  <a:srgbClr val="0088CC"/>
                </a:solidFill>
                <a:effectLst/>
                <a:latin typeface="Helvetica Neue"/>
              </a:rPr>
              <a:t>体渲染的可微渲染</a:t>
            </a:r>
            <a:r>
              <a:rPr lang="zh-CN" altLang="en-US" sz="1800" b="0" i="0" dirty="0">
                <a:solidFill>
                  <a:srgbClr val="333333"/>
                </a:solidFill>
                <a:effectLst/>
                <a:latin typeface="Helvetica Neue"/>
              </a:rPr>
              <a:t>方法生成图像，然后与</a:t>
            </a:r>
            <a:r>
              <a:rPr lang="en-US" altLang="zh-CN" sz="1800" b="0" i="0" dirty="0">
                <a:solidFill>
                  <a:srgbClr val="333333"/>
                </a:solidFill>
                <a:effectLst/>
                <a:latin typeface="Helvetica Neue"/>
              </a:rPr>
              <a:t>GT</a:t>
            </a:r>
            <a:r>
              <a:rPr lang="zh-CN" altLang="en-US" sz="1800" b="0" i="0" dirty="0">
                <a:solidFill>
                  <a:srgbClr val="333333"/>
                </a:solidFill>
                <a:effectLst/>
                <a:latin typeface="Helvetica Neue"/>
              </a:rPr>
              <a:t>计算均方误差作为</a:t>
            </a:r>
            <a:r>
              <a:rPr lang="en-US" altLang="zh-CN" sz="1800" b="0" i="0" dirty="0">
                <a:solidFill>
                  <a:srgbClr val="333333"/>
                </a:solidFill>
                <a:effectLst/>
                <a:latin typeface="Helvetica Neue"/>
              </a:rPr>
              <a:t>loss</a:t>
            </a:r>
            <a:r>
              <a:rPr lang="zh-CN" altLang="en-US" sz="1800" b="0" i="0" dirty="0">
                <a:solidFill>
                  <a:srgbClr val="333333"/>
                </a:solidFill>
                <a:effectLst/>
                <a:latin typeface="Helvetica Neue"/>
              </a:rPr>
              <a:t>。</a:t>
            </a:r>
            <a:endParaRPr lang="en-US" altLang="zh-CN" sz="1800" b="0" i="0" dirty="0">
              <a:solidFill>
                <a:srgbClr val="333333"/>
              </a:solidFill>
              <a:effectLst/>
              <a:latin typeface="Helvetica Neue"/>
            </a:endParaRPr>
          </a:p>
          <a:p>
            <a:pPr marL="342900" indent="-342900">
              <a:buAutoNum type="arabicParenBoth"/>
            </a:pPr>
            <a:endParaRPr lang="en-US" altLang="zh-CN" sz="1800" b="0" i="0" dirty="0">
              <a:solidFill>
                <a:srgbClr val="333333"/>
              </a:solidFill>
              <a:effectLst/>
              <a:latin typeface="Helvetica Neue"/>
            </a:endParaRPr>
          </a:p>
          <a:p>
            <a:pPr marL="0" indent="0">
              <a:buNone/>
            </a:pPr>
            <a:r>
              <a:rPr lang="en-US" altLang="zh-CN" sz="1800" b="0" i="0" dirty="0">
                <a:solidFill>
                  <a:srgbClr val="333333"/>
                </a:solidFill>
                <a:effectLst/>
                <a:latin typeface="Helvetica Neue"/>
              </a:rPr>
              <a:t>NeRF</a:t>
            </a:r>
            <a:r>
              <a:rPr lang="zh-CN" altLang="en-US" sz="1800" b="0" i="0" dirty="0">
                <a:solidFill>
                  <a:srgbClr val="333333"/>
                </a:solidFill>
                <a:effectLst/>
                <a:latin typeface="Helvetica Neue"/>
              </a:rPr>
              <a:t>是一个将</a:t>
            </a:r>
            <a:r>
              <a:rPr lang="en-US" altLang="zh-CN" sz="1800" b="0" i="0" dirty="0">
                <a:solidFill>
                  <a:srgbClr val="333333"/>
                </a:solidFill>
                <a:effectLst/>
                <a:latin typeface="Helvetica Neue"/>
              </a:rPr>
              <a:t>2D</a:t>
            </a:r>
            <a:r>
              <a:rPr lang="zh-CN" altLang="en-US" sz="1800" b="0" i="0" dirty="0">
                <a:solidFill>
                  <a:srgbClr val="333333"/>
                </a:solidFill>
                <a:effectLst/>
                <a:latin typeface="Helvetica Neue"/>
              </a:rPr>
              <a:t>输入表征成</a:t>
            </a:r>
            <a:r>
              <a:rPr lang="en-US" altLang="zh-CN" sz="1800" b="0" i="0" dirty="0">
                <a:solidFill>
                  <a:srgbClr val="333333"/>
                </a:solidFill>
                <a:effectLst/>
                <a:latin typeface="Helvetica Neue"/>
              </a:rPr>
              <a:t>3D</a:t>
            </a:r>
            <a:r>
              <a:rPr lang="zh-CN" altLang="en-US" sz="1800" b="0" i="0" dirty="0">
                <a:solidFill>
                  <a:srgbClr val="333333"/>
                </a:solidFill>
                <a:effectLst/>
                <a:latin typeface="Helvetica Neue"/>
              </a:rPr>
              <a:t>场景的过程，而体渲染是将</a:t>
            </a:r>
            <a:r>
              <a:rPr lang="en-US" altLang="zh-CN" sz="1800" b="0" i="0" dirty="0">
                <a:solidFill>
                  <a:srgbClr val="333333"/>
                </a:solidFill>
                <a:effectLst/>
                <a:latin typeface="Helvetica Neue"/>
              </a:rPr>
              <a:t>3D</a:t>
            </a:r>
            <a:r>
              <a:rPr lang="zh-CN" altLang="en-US" sz="1800" b="0" i="0" dirty="0">
                <a:solidFill>
                  <a:srgbClr val="333333"/>
                </a:solidFill>
                <a:effectLst/>
                <a:latin typeface="Helvetica Neue"/>
              </a:rPr>
              <a:t>场景内点投射为二维图像的过程。</a:t>
            </a:r>
            <a:endParaRPr lang="en-US" altLang="zh-CN" sz="1800" b="0" i="0" dirty="0">
              <a:solidFill>
                <a:srgbClr val="333333"/>
              </a:solidFill>
              <a:effectLst/>
              <a:latin typeface="Helvetica Neue"/>
            </a:endParaRPr>
          </a:p>
          <a:p>
            <a:pPr marL="342900" indent="-342900">
              <a:buAutoNum type="arabicParenBoth"/>
            </a:pPr>
            <a:endParaRPr lang="en-US" altLang="zh-CN" sz="1800" b="0" i="0" dirty="0">
              <a:solidFill>
                <a:srgbClr val="333333"/>
              </a:solidFill>
              <a:effectLst/>
              <a:latin typeface="Helvetica Neue"/>
            </a:endParaRPr>
          </a:p>
        </p:txBody>
      </p:sp>
      <p:sp>
        <p:nvSpPr>
          <p:cNvPr id="4" name="灯片编号占位符 3"/>
          <p:cNvSpPr>
            <a:spLocks noGrp="1"/>
          </p:cNvSpPr>
          <p:nvPr>
            <p:ph type="sldNum" sz="quarter" idx="5"/>
          </p:nvPr>
        </p:nvSpPr>
        <p:spPr/>
        <p:txBody>
          <a:bodyPr/>
          <a:lstStyle/>
          <a:p>
            <a:fld id="{5EBA9407-A74E-4D2D-B3A0-250598E36B20}" type="slidenum">
              <a:rPr lang="zh-CN" altLang="en-US" smtClean="0"/>
              <a:t>3</a:t>
            </a:fld>
            <a:endParaRPr lang="zh-CN" altLang="en-US"/>
          </a:p>
        </p:txBody>
      </p:sp>
    </p:spTree>
    <p:extLst>
      <p:ext uri="{BB962C8B-B14F-4D97-AF65-F5344CB8AC3E}">
        <p14:creationId xmlns:p14="http://schemas.microsoft.com/office/powerpoint/2010/main" val="96423636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早期的</a:t>
            </a:r>
            <a:r>
              <a:rPr lang="en-US" altLang="zh-CN" dirty="0"/>
              <a:t>transformer</a:t>
            </a:r>
            <a:r>
              <a:rPr lang="zh-CN" altLang="en-US" dirty="0"/>
              <a:t>上也有应用位置编码，把代表编码顺序的</a:t>
            </a:r>
            <a:r>
              <a:rPr lang="en-US" altLang="zh-CN" dirty="0"/>
              <a:t>pos</a:t>
            </a:r>
            <a:r>
              <a:rPr lang="zh-CN" altLang="en-US" dirty="0"/>
              <a:t>嵌入</a:t>
            </a:r>
            <a:r>
              <a:rPr lang="en-US" altLang="zh-CN" dirty="0"/>
              <a:t>token</a:t>
            </a:r>
            <a:r>
              <a:rPr lang="zh-CN" altLang="en-US" dirty="0"/>
              <a:t>，使其和</a:t>
            </a:r>
            <a:r>
              <a:rPr lang="en-US" altLang="zh-CN" dirty="0" err="1"/>
              <a:t>d_model</a:t>
            </a:r>
            <a:r>
              <a:rPr lang="zh-CN" altLang="en-US" dirty="0"/>
              <a:t>同</a:t>
            </a:r>
            <a:r>
              <a:rPr lang="en-US" altLang="zh-CN" dirty="0"/>
              <a:t>size</a:t>
            </a:r>
            <a:r>
              <a:rPr lang="zh-CN" altLang="en-US" dirty="0"/>
              <a:t>，这样一来语义的顺序也作为高频信息被学习。</a:t>
            </a:r>
            <a:endParaRPr lang="en-US" altLang="zh-CN" dirty="0"/>
          </a:p>
          <a:p>
            <a:r>
              <a:rPr lang="zh-CN" altLang="en-US" dirty="0"/>
              <a:t>而</a:t>
            </a:r>
            <a:r>
              <a:rPr lang="en-US" altLang="zh-CN" dirty="0"/>
              <a:t>NeRF</a:t>
            </a:r>
            <a:r>
              <a:rPr lang="zh-CN" altLang="en-US" dirty="0"/>
              <a:t>则是把输入首先转换成正余弦的交替组合，从而学习图像的高频信息。</a:t>
            </a:r>
            <a:endParaRPr lang="en-US" altLang="zh-CN" dirty="0"/>
          </a:p>
          <a:p>
            <a:r>
              <a:rPr lang="zh-CN" altLang="en-US" dirty="0"/>
              <a:t>总而言之，个人理解</a:t>
            </a:r>
            <a:r>
              <a:rPr lang="en-US" altLang="zh-CN" dirty="0"/>
              <a:t>Positional Encoding</a:t>
            </a:r>
            <a:r>
              <a:rPr lang="zh-CN" altLang="en-US" dirty="0"/>
              <a:t>的作用就是使生成的结果保留更多的细节。</a:t>
            </a:r>
          </a:p>
        </p:txBody>
      </p:sp>
      <p:sp>
        <p:nvSpPr>
          <p:cNvPr id="4" name="灯片编号占位符 3"/>
          <p:cNvSpPr>
            <a:spLocks noGrp="1"/>
          </p:cNvSpPr>
          <p:nvPr>
            <p:ph type="sldNum" sz="quarter" idx="5"/>
          </p:nvPr>
        </p:nvSpPr>
        <p:spPr/>
        <p:txBody>
          <a:bodyPr/>
          <a:lstStyle/>
          <a:p>
            <a:fld id="{5EBA9407-A74E-4D2D-B3A0-250598E36B20}" type="slidenum">
              <a:rPr lang="zh-CN" altLang="en-US" smtClean="0"/>
              <a:t>12</a:t>
            </a:fld>
            <a:endParaRPr lang="zh-CN" altLang="en-US"/>
          </a:p>
        </p:txBody>
      </p:sp>
    </p:spTree>
    <p:extLst>
      <p:ext uri="{BB962C8B-B14F-4D97-AF65-F5344CB8AC3E}">
        <p14:creationId xmlns:p14="http://schemas.microsoft.com/office/powerpoint/2010/main" val="39073511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另一个提升训练效率的方法是分层采样技术。</a:t>
            </a:r>
            <a:endParaRPr lang="en-US" altLang="zh-CN" dirty="0"/>
          </a:p>
          <a:p>
            <a:r>
              <a:rPr lang="zh-CN" altLang="en-US" b="0" i="0" dirty="0">
                <a:solidFill>
                  <a:srgbClr val="333333"/>
                </a:solidFill>
                <a:effectLst/>
                <a:latin typeface="Helvetica Neue"/>
              </a:rPr>
              <a:t>因为</a:t>
            </a:r>
            <a:r>
              <a:rPr lang="zh-CN" altLang="en-US" b="1" i="0" dirty="0">
                <a:solidFill>
                  <a:srgbClr val="000000"/>
                </a:solidFill>
                <a:effectLst/>
                <a:latin typeface="Helvetica Neue"/>
              </a:rPr>
              <a:t>自由空间</a:t>
            </a:r>
            <a:r>
              <a:rPr lang="zh-CN" altLang="en-US" b="0" i="0" dirty="0">
                <a:solidFill>
                  <a:srgbClr val="333333"/>
                </a:solidFill>
                <a:effectLst/>
                <a:latin typeface="Helvetica Neue"/>
              </a:rPr>
              <a:t>（</a:t>
            </a:r>
            <a:r>
              <a:rPr lang="en-US" altLang="zh-CN" b="1" i="0" dirty="0">
                <a:solidFill>
                  <a:srgbClr val="000000"/>
                </a:solidFill>
                <a:effectLst/>
                <a:latin typeface="Helvetica Neue"/>
              </a:rPr>
              <a:t>free space</a:t>
            </a:r>
            <a:r>
              <a:rPr lang="zh-CN" altLang="en-US" b="0" i="0" dirty="0">
                <a:solidFill>
                  <a:srgbClr val="333333"/>
                </a:solidFill>
                <a:effectLst/>
                <a:latin typeface="Helvetica Neue"/>
              </a:rPr>
              <a:t>）和</a:t>
            </a:r>
            <a:r>
              <a:rPr lang="zh-CN" altLang="en-US" b="1" i="0" dirty="0">
                <a:solidFill>
                  <a:srgbClr val="000000"/>
                </a:solidFill>
                <a:effectLst/>
                <a:latin typeface="Helvetica Neue"/>
              </a:rPr>
              <a:t>遮挡区域</a:t>
            </a:r>
            <a:r>
              <a:rPr lang="zh-CN" altLang="en-US" b="0" i="0" dirty="0">
                <a:solidFill>
                  <a:srgbClr val="333333"/>
                </a:solidFill>
                <a:effectLst/>
                <a:latin typeface="Helvetica Neue"/>
              </a:rPr>
              <a:t>（</a:t>
            </a:r>
            <a:r>
              <a:rPr lang="en-US" altLang="zh-CN" b="1" i="0" dirty="0">
                <a:solidFill>
                  <a:srgbClr val="000000"/>
                </a:solidFill>
                <a:effectLst/>
                <a:latin typeface="Helvetica Neue"/>
              </a:rPr>
              <a:t>occluded region</a:t>
            </a:r>
            <a:r>
              <a:rPr lang="zh-CN" altLang="en-US" b="0" i="0" dirty="0">
                <a:solidFill>
                  <a:srgbClr val="333333"/>
                </a:solidFill>
                <a:effectLst/>
                <a:latin typeface="Helvetica Neue"/>
              </a:rPr>
              <a:t>）这样对于计算颜色值毫无贡献但仍被重复采样的区域存在，拖慢了</a:t>
            </a:r>
            <a:r>
              <a:rPr lang="en-US" altLang="zh-CN" b="0" i="0" dirty="0">
                <a:solidFill>
                  <a:srgbClr val="333333"/>
                </a:solidFill>
                <a:effectLst/>
                <a:latin typeface="Helvetica Neue"/>
              </a:rPr>
              <a:t>NeRF</a:t>
            </a:r>
            <a:r>
              <a:rPr lang="zh-CN" altLang="en-US" b="0" i="0" dirty="0">
                <a:solidFill>
                  <a:srgbClr val="333333"/>
                </a:solidFill>
                <a:effectLst/>
                <a:latin typeface="Helvetica Neue"/>
              </a:rPr>
              <a:t>的训练效率，</a:t>
            </a:r>
            <a:r>
              <a:rPr lang="en-US" altLang="zh-CN" b="0" i="0" dirty="0">
                <a:solidFill>
                  <a:srgbClr val="333333"/>
                </a:solidFill>
                <a:effectLst/>
                <a:latin typeface="Helvetica Neue"/>
              </a:rPr>
              <a:t>NeRF</a:t>
            </a:r>
            <a:r>
              <a:rPr lang="zh-CN" altLang="en-US" b="0" i="0" dirty="0">
                <a:solidFill>
                  <a:srgbClr val="333333"/>
                </a:solidFill>
                <a:effectLst/>
                <a:latin typeface="Helvetica Neue"/>
              </a:rPr>
              <a:t>采用了分层采样的方式同时优化两个网络：</a:t>
            </a:r>
            <a:r>
              <a:rPr lang="zh-CN" altLang="en-US" b="1" i="0" dirty="0">
                <a:solidFill>
                  <a:srgbClr val="000000"/>
                </a:solidFill>
                <a:effectLst/>
                <a:latin typeface="Helvetica Neue"/>
              </a:rPr>
              <a:t>粗</a:t>
            </a:r>
            <a:r>
              <a:rPr lang="zh-CN" altLang="en-US" b="0" i="0" dirty="0">
                <a:solidFill>
                  <a:srgbClr val="333333"/>
                </a:solidFill>
                <a:effectLst/>
                <a:latin typeface="Helvetica Neue"/>
              </a:rPr>
              <a:t>（</a:t>
            </a:r>
            <a:r>
              <a:rPr lang="en-US" altLang="zh-CN" b="1" i="0" dirty="0">
                <a:solidFill>
                  <a:srgbClr val="000000"/>
                </a:solidFill>
                <a:effectLst/>
                <a:latin typeface="Helvetica Neue"/>
              </a:rPr>
              <a:t>coarse</a:t>
            </a:r>
            <a:r>
              <a:rPr lang="zh-CN" altLang="en-US" b="0" i="0" dirty="0">
                <a:solidFill>
                  <a:srgbClr val="333333"/>
                </a:solidFill>
                <a:effectLst/>
                <a:latin typeface="Helvetica Neue"/>
              </a:rPr>
              <a:t>）和</a:t>
            </a:r>
            <a:r>
              <a:rPr lang="zh-CN" altLang="en-US" b="1" i="0" dirty="0">
                <a:solidFill>
                  <a:srgbClr val="000000"/>
                </a:solidFill>
                <a:effectLst/>
                <a:latin typeface="Helvetica Neue"/>
              </a:rPr>
              <a:t>细</a:t>
            </a:r>
            <a:r>
              <a:rPr lang="zh-CN" altLang="en-US" b="0" i="0" dirty="0">
                <a:solidFill>
                  <a:srgbClr val="333333"/>
                </a:solidFill>
                <a:effectLst/>
                <a:latin typeface="Helvetica Neue"/>
              </a:rPr>
              <a:t>（</a:t>
            </a:r>
            <a:r>
              <a:rPr lang="en-US" altLang="zh-CN" b="1" i="0" dirty="0">
                <a:solidFill>
                  <a:srgbClr val="000000"/>
                </a:solidFill>
                <a:effectLst/>
                <a:latin typeface="Helvetica Neue"/>
              </a:rPr>
              <a:t>fine</a:t>
            </a:r>
            <a:r>
              <a:rPr lang="zh-CN" altLang="en-US" b="0" i="0" dirty="0">
                <a:solidFill>
                  <a:srgbClr val="333333"/>
                </a:solidFill>
                <a:effectLst/>
                <a:latin typeface="Helvetica Neue"/>
              </a:rPr>
              <a:t>）网络。</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粗网络采用均匀采样的方式得到 </a:t>
            </a:r>
            <a:r>
              <a:rPr lang="en-US" altLang="zh-CN" b="0" i="0" dirty="0" err="1">
                <a:solidFill>
                  <a:srgbClr val="333333"/>
                </a:solidFill>
                <a:effectLst/>
                <a:latin typeface="Helvetica Neue"/>
              </a:rPr>
              <a:t>N_c</a:t>
            </a:r>
            <a:r>
              <a:rPr lang="en-US" altLang="zh-CN" b="0" i="0" dirty="0">
                <a:solidFill>
                  <a:srgbClr val="333333"/>
                </a:solidFill>
                <a:effectLst/>
                <a:latin typeface="Helvetica Neue"/>
              </a:rPr>
              <a:t> </a:t>
            </a:r>
            <a:r>
              <a:rPr lang="zh-CN" altLang="en-US" b="0" i="0" dirty="0">
                <a:solidFill>
                  <a:srgbClr val="333333"/>
                </a:solidFill>
                <a:effectLst/>
                <a:latin typeface="Helvetica Neue"/>
              </a:rPr>
              <a:t>个点，而细采样的会将粗网络输出的采样点作为权重来重新采样其所需点位，将</a:t>
            </a:r>
            <a:r>
              <a:rPr lang="en-US" altLang="zh-CN" b="0" i="0" dirty="0" err="1">
                <a:solidFill>
                  <a:srgbClr val="333333"/>
                </a:solidFill>
                <a:effectLst/>
                <a:latin typeface="Helvetica Neue"/>
              </a:rPr>
              <a:t>w_i</a:t>
            </a:r>
            <a:r>
              <a:rPr lang="zh-CN" altLang="en-US" b="0" i="0" dirty="0">
                <a:solidFill>
                  <a:srgbClr val="333333"/>
                </a:solidFill>
                <a:effectLst/>
                <a:latin typeface="Helvetica Neue"/>
              </a:rPr>
              <a:t>进行归一化后可以视为沿着光线方向的分段常数概率密度函数，然后使用逆变换采样获得 </a:t>
            </a:r>
            <a:r>
              <a:rPr lang="en-US" altLang="zh-CN" b="0" i="0" dirty="0" err="1">
                <a:solidFill>
                  <a:srgbClr val="333333"/>
                </a:solidFill>
                <a:effectLst/>
                <a:latin typeface="Helvetica Neue"/>
              </a:rPr>
              <a:t>N_f</a:t>
            </a:r>
            <a:r>
              <a:rPr lang="zh-CN" altLang="en-US" b="0" i="0" dirty="0">
                <a:solidFill>
                  <a:srgbClr val="333333"/>
                </a:solidFill>
                <a:effectLst/>
                <a:latin typeface="Helvetica Neue"/>
              </a:rPr>
              <a:t>个点，然后与粗采样结果一起作为输入用于细网络的渲染。</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b="0" i="0" dirty="0">
                <a:solidFill>
                  <a:srgbClr val="333333"/>
                </a:solidFill>
                <a:effectLst/>
                <a:latin typeface="Helvetica Neue"/>
              </a:rPr>
              <a:t>这种二次采样的方式可以更多采样对于计算颜色有贡献的点。</a:t>
            </a:r>
            <a:endParaRPr lang="zh-CN" altLang="en-US" dirty="0"/>
          </a:p>
          <a:p>
            <a:endParaRPr lang="zh-CN" altLang="en-US" dirty="0"/>
          </a:p>
        </p:txBody>
      </p:sp>
      <p:sp>
        <p:nvSpPr>
          <p:cNvPr id="4" name="灯片编号占位符 3"/>
          <p:cNvSpPr>
            <a:spLocks noGrp="1"/>
          </p:cNvSpPr>
          <p:nvPr>
            <p:ph type="sldNum" sz="quarter" idx="5"/>
          </p:nvPr>
        </p:nvSpPr>
        <p:spPr/>
        <p:txBody>
          <a:bodyPr/>
          <a:lstStyle/>
          <a:p>
            <a:fld id="{5EBA9407-A74E-4D2D-B3A0-250598E36B20}" type="slidenum">
              <a:rPr lang="zh-CN" altLang="en-US" smtClean="0"/>
              <a:t>13</a:t>
            </a:fld>
            <a:endParaRPr lang="zh-CN" altLang="en-US"/>
          </a:p>
        </p:txBody>
      </p:sp>
    </p:spTree>
    <p:extLst>
      <p:ext uri="{BB962C8B-B14F-4D97-AF65-F5344CB8AC3E}">
        <p14:creationId xmlns:p14="http://schemas.microsoft.com/office/powerpoint/2010/main" val="9896393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NeRF</a:t>
            </a:r>
            <a:r>
              <a:rPr lang="zh-CN" altLang="en-US" dirty="0"/>
              <a:t>最终优化的</a:t>
            </a:r>
            <a:r>
              <a:rPr lang="en-US" altLang="zh-CN" dirty="0"/>
              <a:t>loss</a:t>
            </a:r>
            <a:r>
              <a:rPr lang="zh-CN" altLang="en-US" dirty="0"/>
              <a:t>是图像上每个像素点位的两项均方误差</a:t>
            </a:r>
            <a:r>
              <a:rPr lang="en-US" altLang="zh-CN" dirty="0"/>
              <a:t>MSE</a:t>
            </a:r>
            <a:r>
              <a:rPr lang="zh-CN" altLang="en-US" dirty="0"/>
              <a:t>，这里把粗网络的误差也放进去优化是为了让其在迭代过程中也变得更好，能为细网络的采样提供更大的帮助。</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NeRF</a:t>
            </a:r>
            <a:r>
              <a:rPr lang="zh-CN" altLang="en-US" dirty="0"/>
              <a:t>所用的是一个</a:t>
            </a:r>
            <a:r>
              <a:rPr lang="en-US" altLang="zh-CN" dirty="0"/>
              <a:t>8+1</a:t>
            </a:r>
            <a:r>
              <a:rPr lang="zh-CN" altLang="en-US" dirty="0"/>
              <a:t>层</a:t>
            </a:r>
            <a:r>
              <a:rPr lang="en-US" altLang="zh-CN" dirty="0"/>
              <a:t>MLP</a:t>
            </a:r>
            <a:r>
              <a:rPr lang="zh-CN" altLang="en-US" dirty="0"/>
              <a:t>结构，如图，可以更直观的看到，如果不进行位置编码，其输入的</a:t>
            </a:r>
            <a:r>
              <a:rPr lang="en-US" altLang="zh-CN" dirty="0"/>
              <a:t>size</a:t>
            </a:r>
            <a:r>
              <a:rPr lang="zh-CN" altLang="en-US" dirty="0"/>
              <a:t>只有</a:t>
            </a:r>
            <a:r>
              <a:rPr lang="en-US" altLang="zh-CN" dirty="0"/>
              <a:t>3</a:t>
            </a:r>
            <a:r>
              <a:rPr lang="zh-CN" altLang="en-US" dirty="0"/>
              <a:t>，很难学习到复杂的特征，而位置编码提供了特征增强的效果。</a:t>
            </a: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63</a:t>
            </a:r>
            <a:r>
              <a:rPr lang="zh-CN" altLang="en-US" dirty="0"/>
              <a:t>和</a:t>
            </a:r>
            <a:r>
              <a:rPr lang="en-US" altLang="zh-CN" dirty="0"/>
              <a:t>27</a:t>
            </a:r>
            <a:r>
              <a:rPr lang="zh-CN" altLang="en-US" dirty="0"/>
              <a:t>是</a:t>
            </a:r>
            <a:r>
              <a:rPr lang="en-US" altLang="zh-CN" dirty="0"/>
              <a:t>60</a:t>
            </a:r>
            <a:r>
              <a:rPr lang="zh-CN" altLang="en-US" dirty="0"/>
              <a:t>和</a:t>
            </a:r>
            <a:r>
              <a:rPr lang="en-US" altLang="zh-CN" dirty="0"/>
              <a:t>24</a:t>
            </a:r>
            <a:r>
              <a:rPr lang="zh-CN" altLang="en-US" dirty="0"/>
              <a:t>个值加上原始的</a:t>
            </a:r>
            <a:r>
              <a:rPr lang="en-US" altLang="zh-CN" dirty="0"/>
              <a:t>3</a:t>
            </a:r>
            <a:r>
              <a:rPr lang="zh-CN" altLang="en-US" dirty="0"/>
              <a:t>个值，</a:t>
            </a:r>
            <a:r>
              <a:rPr lang="en-US" altLang="zh-CN" dirty="0"/>
              <a:t>283=256+27</a:t>
            </a:r>
            <a:endParaRPr lang="zh-CN" altLang="en-US" dirty="0"/>
          </a:p>
          <a:p>
            <a:endParaRPr lang="en-US" altLang="zh-CN" dirty="0"/>
          </a:p>
          <a:p>
            <a:r>
              <a:rPr lang="zh-CN" altLang="en-US" dirty="0"/>
              <a:t>在第五层使用了跳跃连接，类似于</a:t>
            </a:r>
            <a:r>
              <a:rPr lang="en-US" altLang="zh-CN" dirty="0" err="1"/>
              <a:t>resnet</a:t>
            </a:r>
            <a:r>
              <a:rPr lang="zh-CN" altLang="en-US" dirty="0"/>
              <a:t>的残差，直接将原始值加进来，防止梯度消失，加快收敛。</a:t>
            </a:r>
            <a:endParaRPr lang="en-US" altLang="zh-CN" dirty="0"/>
          </a:p>
          <a:p>
            <a:endParaRPr lang="en-US" altLang="zh-CN" dirty="0"/>
          </a:p>
          <a:p>
            <a:r>
              <a:rPr lang="zh-CN" altLang="en-US" dirty="0"/>
              <a:t>最终的输出就是</a:t>
            </a:r>
            <a:r>
              <a:rPr lang="en-US" altLang="zh-CN" dirty="0"/>
              <a:t>RGBA</a:t>
            </a:r>
            <a:r>
              <a:rPr lang="zh-CN" altLang="en-US" dirty="0"/>
              <a:t>一共</a:t>
            </a:r>
            <a:r>
              <a:rPr lang="en-US" altLang="zh-CN" dirty="0"/>
              <a:t>4</a:t>
            </a:r>
            <a:r>
              <a:rPr lang="zh-CN" altLang="en-US"/>
              <a:t>个值。</a:t>
            </a:r>
            <a:endParaRPr lang="en-US" altLang="zh-CN" dirty="0"/>
          </a:p>
        </p:txBody>
      </p:sp>
      <p:sp>
        <p:nvSpPr>
          <p:cNvPr id="4" name="灯片编号占位符 3"/>
          <p:cNvSpPr>
            <a:spLocks noGrp="1"/>
          </p:cNvSpPr>
          <p:nvPr>
            <p:ph type="sldNum" sz="quarter" idx="5"/>
          </p:nvPr>
        </p:nvSpPr>
        <p:spPr/>
        <p:txBody>
          <a:bodyPr/>
          <a:lstStyle/>
          <a:p>
            <a:fld id="{5EBA9407-A74E-4D2D-B3A0-250598E36B20}" type="slidenum">
              <a:rPr lang="zh-CN" altLang="en-US" smtClean="0"/>
              <a:t>14</a:t>
            </a:fld>
            <a:endParaRPr lang="zh-CN" altLang="en-US"/>
          </a:p>
        </p:txBody>
      </p:sp>
    </p:spTree>
    <p:extLst>
      <p:ext uri="{BB962C8B-B14F-4D97-AF65-F5344CB8AC3E}">
        <p14:creationId xmlns:p14="http://schemas.microsoft.com/office/powerpoint/2010/main" val="21603996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333333"/>
                </a:solidFill>
                <a:effectLst/>
                <a:latin typeface="Helvetica Neue"/>
              </a:rPr>
              <a:t>PSNR</a:t>
            </a:r>
            <a:r>
              <a:rPr lang="zh-CN" altLang="en-US" b="0" i="0" dirty="0">
                <a:solidFill>
                  <a:srgbClr val="333333"/>
                </a:solidFill>
                <a:effectLst/>
                <a:latin typeface="Helvetica Neue"/>
              </a:rPr>
              <a:t>是峰值信噪比，其中，</a:t>
            </a:r>
            <a:r>
              <a:rPr lang="en-US" altLang="zh-CN" b="0" i="1" dirty="0">
                <a:solidFill>
                  <a:srgbClr val="333333"/>
                </a:solidFill>
                <a:effectLst/>
                <a:latin typeface="KaTeX_Math"/>
              </a:rPr>
              <a:t>MAX</a:t>
            </a:r>
            <a:r>
              <a:rPr lang="en-US" altLang="zh-CN" b="0" i="0" dirty="0">
                <a:solidFill>
                  <a:srgbClr val="333333"/>
                </a:solidFill>
                <a:effectLst/>
                <a:latin typeface="KaTeX_Main"/>
              </a:rPr>
              <a:t>(</a:t>
            </a:r>
            <a:r>
              <a:rPr lang="en-US" altLang="zh-CN" b="0" i="1" dirty="0">
                <a:solidFill>
                  <a:srgbClr val="333333"/>
                </a:solidFill>
                <a:effectLst/>
                <a:latin typeface="KaTeX_Math"/>
              </a:rPr>
              <a:t>I</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表示图像中最大像素可能值（</a:t>
            </a:r>
            <a:r>
              <a:rPr lang="en-US" altLang="zh-CN" b="0" i="0" dirty="0">
                <a:solidFill>
                  <a:srgbClr val="333333"/>
                </a:solidFill>
                <a:effectLst/>
                <a:latin typeface="Helvetica Neue"/>
              </a:rPr>
              <a:t>8</a:t>
            </a:r>
            <a:r>
              <a:rPr lang="zh-CN" altLang="en-US" b="0" i="0" dirty="0">
                <a:solidFill>
                  <a:srgbClr val="333333"/>
                </a:solidFill>
                <a:effectLst/>
                <a:latin typeface="Helvetica Neue"/>
              </a:rPr>
              <a:t>位整型则是</a:t>
            </a:r>
            <a:r>
              <a:rPr lang="en-US" altLang="zh-CN" b="0" i="0" dirty="0">
                <a:solidFill>
                  <a:srgbClr val="333333"/>
                </a:solidFill>
                <a:effectLst/>
                <a:latin typeface="Helvetica Neue"/>
              </a:rPr>
              <a:t>255</a:t>
            </a:r>
            <a:r>
              <a:rPr lang="zh-CN" altLang="en-US" b="0" i="0" dirty="0">
                <a:solidFill>
                  <a:srgbClr val="333333"/>
                </a:solidFill>
                <a:effectLst/>
                <a:latin typeface="Helvetica Neue"/>
              </a:rPr>
              <a:t>），</a:t>
            </a:r>
            <a:r>
              <a:rPr lang="en-US" altLang="zh-CN" b="0" i="1" dirty="0">
                <a:solidFill>
                  <a:srgbClr val="333333"/>
                </a:solidFill>
                <a:effectLst/>
                <a:latin typeface="KaTeX_Math"/>
              </a:rPr>
              <a:t>MSE</a:t>
            </a:r>
            <a:r>
              <a:rPr lang="en-US" altLang="zh-CN" b="0" i="0" dirty="0">
                <a:solidFill>
                  <a:srgbClr val="333333"/>
                </a:solidFill>
                <a:effectLst/>
                <a:latin typeface="KaTeX_Main"/>
              </a:rPr>
              <a:t>(</a:t>
            </a:r>
            <a:r>
              <a:rPr lang="en-US" altLang="zh-CN" b="0" i="1" dirty="0">
                <a:solidFill>
                  <a:srgbClr val="333333"/>
                </a:solidFill>
                <a:effectLst/>
                <a:latin typeface="KaTeX_Math"/>
              </a:rPr>
              <a:t>I</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是所有颜色通道上的像素均方误差。</a:t>
            </a:r>
            <a:endParaRPr lang="en-US" altLang="zh-CN" b="0" i="0" dirty="0">
              <a:solidFill>
                <a:srgbClr val="333333"/>
              </a:solidFill>
              <a:effectLst/>
              <a:latin typeface="Helvetica Neue"/>
            </a:endParaRPr>
          </a:p>
          <a:p>
            <a:pPr algn="l"/>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000000"/>
                </a:solidFill>
                <a:effectLst/>
                <a:latin typeface="Consolas" panose="020B0609020204030204" pitchFamily="49" charset="0"/>
              </a:rPr>
              <a:t>SSIM</a:t>
            </a:r>
            <a:r>
              <a:rPr lang="zh-CN" altLang="en-US" b="0" dirty="0">
                <a:solidFill>
                  <a:srgbClr val="000000"/>
                </a:solidFill>
                <a:effectLst/>
                <a:latin typeface="Consolas" panose="020B0609020204030204" pitchFamily="49" charset="0"/>
              </a:rPr>
              <a:t>是结构相似度，对比了两张图片的亮度、对比度，</a:t>
            </a:r>
            <a:r>
              <a:rPr lang="zh-CN" altLang="en-US" b="0" i="0" dirty="0">
                <a:solidFill>
                  <a:srgbClr val="333333"/>
                </a:solidFill>
                <a:effectLst/>
                <a:latin typeface="Helvetica Neue"/>
              </a:rPr>
              <a:t>其中，</a:t>
            </a:r>
            <a:r>
              <a:rPr lang="en-US" altLang="zh-CN" b="0" i="1" dirty="0">
                <a:solidFill>
                  <a:srgbClr val="333333"/>
                </a:solidFill>
                <a:effectLst/>
                <a:latin typeface="KaTeX_Math"/>
              </a:rPr>
              <a:t>Ci</a:t>
            </a:r>
            <a:r>
              <a:rPr lang="zh-CN" altLang="en-US" b="0" dirty="0">
                <a:solidFill>
                  <a:srgbClr val="333333"/>
                </a:solidFill>
                <a:effectLst/>
                <a:latin typeface="KaTeX_Main"/>
              </a:rPr>
              <a:t>​</a:t>
            </a:r>
            <a:r>
              <a:rPr lang="en-US" altLang="zh-CN" b="0" dirty="0">
                <a:solidFill>
                  <a:srgbClr val="333333"/>
                </a:solidFill>
                <a:effectLst/>
                <a:latin typeface="KaTeX_Main"/>
              </a:rPr>
              <a:t>=(</a:t>
            </a:r>
            <a:r>
              <a:rPr lang="en-US" altLang="zh-CN" b="0" i="1" dirty="0">
                <a:solidFill>
                  <a:srgbClr val="333333"/>
                </a:solidFill>
                <a:effectLst/>
                <a:latin typeface="KaTeX_Math"/>
              </a:rPr>
              <a:t>Ki</a:t>
            </a:r>
            <a:r>
              <a:rPr lang="zh-CN" altLang="en-US" b="0" dirty="0">
                <a:solidFill>
                  <a:srgbClr val="333333"/>
                </a:solidFill>
                <a:effectLst/>
                <a:latin typeface="KaTeX_Main"/>
              </a:rPr>
              <a:t>​</a:t>
            </a:r>
            <a:r>
              <a:rPr lang="en-US" altLang="zh-CN" b="0" i="1" dirty="0">
                <a:solidFill>
                  <a:srgbClr val="333333"/>
                </a:solidFill>
                <a:effectLst/>
                <a:latin typeface="KaTeX_Math"/>
              </a:rPr>
              <a:t>L</a:t>
            </a:r>
            <a:r>
              <a:rPr lang="en-US" altLang="zh-CN" b="0" dirty="0">
                <a:solidFill>
                  <a:srgbClr val="333333"/>
                </a:solidFill>
                <a:effectLst/>
                <a:latin typeface="KaTeX_Main"/>
              </a:rPr>
              <a:t>)2</a:t>
            </a:r>
            <a:r>
              <a:rPr lang="zh-CN" altLang="en-US" b="0" i="0" dirty="0">
                <a:solidFill>
                  <a:srgbClr val="333333"/>
                </a:solidFill>
                <a:effectLst/>
                <a:latin typeface="Helvetica Neue"/>
              </a:rPr>
              <a:t>，</a:t>
            </a:r>
            <a:r>
              <a:rPr lang="en-US" altLang="zh-CN" b="0" i="1" dirty="0">
                <a:solidFill>
                  <a:srgbClr val="333333"/>
                </a:solidFill>
                <a:effectLst/>
                <a:latin typeface="KaTeX_Math"/>
              </a:rPr>
              <a:t>L</a:t>
            </a:r>
            <a:r>
              <a:rPr lang="zh-CN" altLang="en-US" b="0" i="0" dirty="0">
                <a:solidFill>
                  <a:srgbClr val="333333"/>
                </a:solidFill>
                <a:effectLst/>
                <a:latin typeface="Helvetica Neue"/>
              </a:rPr>
              <a:t> 代表像素变化范围（</a:t>
            </a:r>
            <a:r>
              <a:rPr lang="en-US" altLang="zh-CN" b="0" i="0" dirty="0">
                <a:solidFill>
                  <a:srgbClr val="333333"/>
                </a:solidFill>
                <a:effectLst/>
                <a:latin typeface="Helvetica Neue"/>
              </a:rPr>
              <a:t>8</a:t>
            </a:r>
            <a:r>
              <a:rPr lang="zh-CN" altLang="en-US" b="0" i="0" dirty="0">
                <a:solidFill>
                  <a:srgbClr val="333333"/>
                </a:solidFill>
                <a:effectLst/>
                <a:latin typeface="Helvetica Neue"/>
              </a:rPr>
              <a:t>位整型是</a:t>
            </a:r>
            <a:r>
              <a:rPr lang="en-US" altLang="zh-CN" b="0" i="0" dirty="0">
                <a:solidFill>
                  <a:srgbClr val="333333"/>
                </a:solidFill>
                <a:effectLst/>
                <a:latin typeface="Helvetica Neue"/>
              </a:rPr>
              <a:t>255</a:t>
            </a:r>
            <a:r>
              <a:rPr lang="zh-CN" altLang="en-US" b="0" i="0" dirty="0">
                <a:solidFill>
                  <a:srgbClr val="333333"/>
                </a:solidFill>
                <a:effectLst/>
                <a:latin typeface="Helvetica Neue"/>
              </a:rPr>
              <a:t>），</a:t>
            </a:r>
            <a:r>
              <a:rPr lang="en-US" altLang="zh-CN" b="0" i="1" dirty="0">
                <a:solidFill>
                  <a:srgbClr val="333333"/>
                </a:solidFill>
                <a:effectLst/>
                <a:latin typeface="KaTeX_Math"/>
              </a:rPr>
              <a:t>K</a:t>
            </a:r>
            <a:r>
              <a:rPr lang="en-US" altLang="zh-CN" b="0" dirty="0">
                <a:solidFill>
                  <a:srgbClr val="333333"/>
                </a:solidFill>
                <a:effectLst/>
                <a:latin typeface="KaTeX_Main"/>
              </a:rPr>
              <a:t>1​=0.01</a:t>
            </a:r>
            <a:r>
              <a:rPr lang="zh-CN" altLang="en-US" b="0" i="0" dirty="0">
                <a:solidFill>
                  <a:srgbClr val="333333"/>
                </a:solidFill>
                <a:effectLst/>
                <a:latin typeface="Helvetica Neue"/>
              </a:rPr>
              <a:t>，</a:t>
            </a:r>
            <a:r>
              <a:rPr lang="en-US" altLang="zh-CN" b="0" i="1" dirty="0">
                <a:solidFill>
                  <a:srgbClr val="333333"/>
                </a:solidFill>
                <a:effectLst/>
                <a:latin typeface="KaTeX_Math"/>
              </a:rPr>
              <a:t>K</a:t>
            </a:r>
            <a:r>
              <a:rPr lang="en-US" altLang="zh-CN" b="0" dirty="0">
                <a:solidFill>
                  <a:srgbClr val="333333"/>
                </a:solidFill>
                <a:effectLst/>
                <a:latin typeface="KaTeX_Main"/>
              </a:rPr>
              <a:t>2​=0.03</a:t>
            </a:r>
            <a:r>
              <a:rPr lang="zh-CN" altLang="en-US" b="0" i="0" dirty="0">
                <a:solidFill>
                  <a:srgbClr val="333333"/>
                </a:solidFill>
                <a:effectLst/>
                <a:latin typeface="Helvetica Neue"/>
              </a:rPr>
              <a:t>；局部统计量 </a:t>
            </a:r>
            <a:r>
              <a:rPr lang="en-US" altLang="zh-CN" b="0" i="1" dirty="0">
                <a:solidFill>
                  <a:srgbClr val="333333"/>
                </a:solidFill>
                <a:effectLst/>
                <a:latin typeface="KaTeX_Math"/>
              </a:rPr>
              <a:t>μ</a:t>
            </a:r>
            <a:r>
              <a:rPr lang="zh-CN" altLang="en-US" b="0" i="0" dirty="0">
                <a:solidFill>
                  <a:srgbClr val="333333"/>
                </a:solidFill>
                <a:effectLst/>
                <a:latin typeface="Helvetica Neue"/>
              </a:rPr>
              <a:t>，</a:t>
            </a:r>
            <a:r>
              <a:rPr lang="en-US" altLang="zh-CN" b="0" i="1" dirty="0">
                <a:solidFill>
                  <a:srgbClr val="333333"/>
                </a:solidFill>
                <a:effectLst/>
                <a:latin typeface="KaTeX_Math"/>
              </a:rPr>
              <a:t>σ</a:t>
            </a:r>
            <a:r>
              <a:rPr lang="zh-CN" altLang="en-US" b="0" i="0" dirty="0">
                <a:solidFill>
                  <a:srgbClr val="333333"/>
                </a:solidFill>
                <a:effectLst/>
                <a:latin typeface="Helvetica Neue"/>
              </a:rPr>
              <a:t> 是在 </a:t>
            </a:r>
            <a:r>
              <a:rPr lang="en-US" altLang="zh-CN" b="0" dirty="0">
                <a:solidFill>
                  <a:srgbClr val="333333"/>
                </a:solidFill>
                <a:effectLst/>
                <a:latin typeface="KaTeX_Main"/>
              </a:rPr>
              <a:t>11×11</a:t>
            </a:r>
            <a:r>
              <a:rPr lang="zh-CN" altLang="en-US" b="0" i="0" dirty="0">
                <a:solidFill>
                  <a:srgbClr val="333333"/>
                </a:solidFill>
                <a:effectLst/>
                <a:latin typeface="Helvetica Neue"/>
              </a:rPr>
              <a:t> 圆形对称高斯加权窗口内计算得到，权重 </a:t>
            </a:r>
            <a:r>
              <a:rPr lang="en-US" altLang="zh-CN" b="0" i="1" dirty="0" err="1">
                <a:solidFill>
                  <a:srgbClr val="333333"/>
                </a:solidFill>
                <a:effectLst/>
                <a:latin typeface="KaTeX_Math"/>
              </a:rPr>
              <a:t>wi</a:t>
            </a:r>
            <a:r>
              <a:rPr lang="zh-CN" altLang="en-US" b="0" dirty="0">
                <a:solidFill>
                  <a:srgbClr val="333333"/>
                </a:solidFill>
                <a:effectLst/>
                <a:latin typeface="KaTeX_Main"/>
              </a:rPr>
              <a:t>​</a:t>
            </a:r>
            <a:r>
              <a:rPr lang="zh-CN" altLang="en-US" b="0" i="0" dirty="0">
                <a:solidFill>
                  <a:srgbClr val="333333"/>
                </a:solidFill>
                <a:effectLst/>
                <a:latin typeface="Helvetica Neue"/>
              </a:rPr>
              <a:t> 的标准差为</a:t>
            </a:r>
            <a:r>
              <a:rPr lang="en-US" altLang="zh-CN" b="0" i="0" dirty="0">
                <a:solidFill>
                  <a:srgbClr val="333333"/>
                </a:solidFill>
                <a:effectLst/>
                <a:latin typeface="Helvetica Neue"/>
              </a:rPr>
              <a:t>1.5</a:t>
            </a:r>
            <a:r>
              <a:rPr lang="zh-CN" altLang="en-US" b="0" i="0" dirty="0">
                <a:solidFill>
                  <a:srgbClr val="333333"/>
                </a:solidFill>
                <a:effectLst/>
                <a:latin typeface="Helvetica Neue"/>
              </a:rPr>
              <a:t>，归一化到</a:t>
            </a:r>
            <a:r>
              <a:rPr lang="en-US" altLang="zh-CN" b="0" i="0" dirty="0">
                <a:solidFill>
                  <a:srgbClr val="333333"/>
                </a:solidFill>
                <a:effectLst/>
                <a:latin typeface="Helvetica Neue"/>
              </a:rPr>
              <a:t>1</a:t>
            </a:r>
            <a:r>
              <a:rPr lang="zh-CN" altLang="en-US" b="0" i="0" dirty="0">
                <a:solidFill>
                  <a:srgbClr val="333333"/>
                </a:solidFill>
                <a:effectLst/>
                <a:latin typeface="Helvetica Neue"/>
              </a:rPr>
              <a:t>。</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b="0" dirty="0">
                <a:solidFill>
                  <a:srgbClr val="000000"/>
                </a:solidFill>
                <a:effectLst/>
                <a:latin typeface="Consolas" panose="020B0609020204030204" pitchFamily="49" charset="0"/>
              </a:rPr>
              <a:t>LPIPS</a:t>
            </a:r>
            <a:r>
              <a:rPr lang="zh-CN" altLang="en-US" b="0" dirty="0">
                <a:solidFill>
                  <a:srgbClr val="000000"/>
                </a:solidFill>
                <a:effectLst/>
                <a:latin typeface="Consolas" panose="020B0609020204030204" pitchFamily="49" charset="0"/>
              </a:rPr>
              <a:t>是学习感知图像相似度，数值越小，相似度越高，</a:t>
            </a:r>
            <a:r>
              <a:rPr lang="zh-CN" altLang="en-US" b="0" i="0" dirty="0">
                <a:solidFill>
                  <a:srgbClr val="333333"/>
                </a:solidFill>
                <a:effectLst/>
                <a:latin typeface="Helvetica Neue"/>
              </a:rPr>
              <a:t>其中，</a:t>
            </a:r>
            <a:r>
              <a:rPr lang="en-US" altLang="zh-CN" b="0" i="1" dirty="0" err="1">
                <a:solidFill>
                  <a:srgbClr val="333333"/>
                </a:solidFill>
                <a:effectLst/>
                <a:latin typeface="KaTeX_Math"/>
              </a:rPr>
              <a:t>xhwl</a:t>
            </a:r>
            <a:r>
              <a:rPr lang="zh-CN" altLang="en-US" b="0" dirty="0">
                <a:solidFill>
                  <a:srgbClr val="333333"/>
                </a:solidFill>
                <a:effectLst/>
                <a:latin typeface="KaTeX_Main"/>
              </a:rPr>
              <a:t>​</a:t>
            </a:r>
            <a:r>
              <a:rPr lang="zh-CN" altLang="en-US" b="0" i="0" dirty="0">
                <a:solidFill>
                  <a:srgbClr val="333333"/>
                </a:solidFill>
                <a:effectLst/>
                <a:latin typeface="Helvetica Neue"/>
              </a:rPr>
              <a:t>和 </a:t>
            </a:r>
            <a:r>
              <a:rPr lang="en-US" altLang="zh-CN" b="0" i="1" dirty="0" err="1">
                <a:solidFill>
                  <a:srgbClr val="333333"/>
                </a:solidFill>
                <a:effectLst/>
                <a:latin typeface="KaTeX_Math"/>
              </a:rPr>
              <a:t>yhwl</a:t>
            </a:r>
            <a:r>
              <a:rPr lang="zh-CN" altLang="en-US" b="0" i="0" dirty="0">
                <a:solidFill>
                  <a:srgbClr val="333333"/>
                </a:solidFill>
                <a:effectLst/>
                <a:latin typeface="Helvetica Neue"/>
              </a:rPr>
              <a:t>当像素宽度为 </a:t>
            </a:r>
            <a:r>
              <a:rPr lang="en-US" altLang="zh-CN" b="0" i="1" dirty="0">
                <a:solidFill>
                  <a:srgbClr val="333333"/>
                </a:solidFill>
                <a:effectLst/>
                <a:latin typeface="KaTeX_Math"/>
              </a:rPr>
              <a:t>w</a:t>
            </a:r>
            <a:r>
              <a:rPr lang="zh-CN" altLang="en-US" b="0" i="0" dirty="0">
                <a:solidFill>
                  <a:srgbClr val="333333"/>
                </a:solidFill>
                <a:effectLst/>
                <a:latin typeface="Helvetica Neue"/>
              </a:rPr>
              <a:t>，像素高度为 </a:t>
            </a:r>
            <a:r>
              <a:rPr lang="en-US" altLang="zh-CN" b="0" i="1" dirty="0">
                <a:solidFill>
                  <a:srgbClr val="333333"/>
                </a:solidFill>
                <a:effectLst/>
                <a:latin typeface="KaTeX_Math"/>
              </a:rPr>
              <a:t>h</a:t>
            </a:r>
            <a:r>
              <a:rPr lang="zh-CN" altLang="en-US" b="0" i="0" dirty="0">
                <a:solidFill>
                  <a:srgbClr val="333333"/>
                </a:solidFill>
                <a:effectLst/>
                <a:latin typeface="Helvetica Neue"/>
              </a:rPr>
              <a:t> 时在第 </a:t>
            </a:r>
            <a:r>
              <a:rPr lang="en-US" altLang="zh-CN" b="0" i="1" dirty="0">
                <a:solidFill>
                  <a:srgbClr val="333333"/>
                </a:solidFill>
                <a:effectLst/>
                <a:latin typeface="KaTeX_Math"/>
              </a:rPr>
              <a:t>l</a:t>
            </a:r>
            <a:r>
              <a:rPr lang="zh-CN" altLang="en-US" b="0" i="0" dirty="0">
                <a:solidFill>
                  <a:srgbClr val="333333"/>
                </a:solidFill>
                <a:effectLst/>
                <a:latin typeface="Helvetica Neue"/>
              </a:rPr>
              <a:t> 层的参考和评估图像特征；</a:t>
            </a:r>
            <a:r>
              <a:rPr lang="en-US" altLang="zh-CN" b="0" i="1" dirty="0">
                <a:solidFill>
                  <a:srgbClr val="333333"/>
                </a:solidFill>
                <a:effectLst/>
                <a:latin typeface="KaTeX_Math"/>
              </a:rPr>
              <a:t>Hl</a:t>
            </a:r>
            <a:r>
              <a:rPr lang="zh-CN" altLang="en-US" b="0" dirty="0">
                <a:solidFill>
                  <a:srgbClr val="333333"/>
                </a:solidFill>
                <a:effectLst/>
                <a:latin typeface="KaTeX_Main"/>
              </a:rPr>
              <a:t>​</a:t>
            </a:r>
            <a:r>
              <a:rPr lang="zh-CN" altLang="en-US" b="0" i="0" dirty="0">
                <a:solidFill>
                  <a:srgbClr val="333333"/>
                </a:solidFill>
                <a:effectLst/>
                <a:latin typeface="Helvetica Neue"/>
              </a:rPr>
              <a:t> 和 </a:t>
            </a:r>
            <a:r>
              <a:rPr lang="en-US" altLang="zh-CN" b="0" i="1" dirty="0" err="1">
                <a:solidFill>
                  <a:srgbClr val="333333"/>
                </a:solidFill>
                <a:effectLst/>
                <a:latin typeface="KaTeX_Math"/>
              </a:rPr>
              <a:t>Wl</a:t>
            </a:r>
            <a:r>
              <a:rPr lang="zh-CN" altLang="en-US" b="0" dirty="0">
                <a:solidFill>
                  <a:srgbClr val="333333"/>
                </a:solidFill>
                <a:effectLst/>
                <a:latin typeface="KaTeX_Main"/>
              </a:rPr>
              <a:t>​</a:t>
            </a:r>
            <a:r>
              <a:rPr lang="zh-CN" altLang="en-US" b="0" i="0" dirty="0">
                <a:solidFill>
                  <a:srgbClr val="333333"/>
                </a:solidFill>
                <a:effectLst/>
                <a:latin typeface="Helvetica Neue"/>
              </a:rPr>
              <a:t> 在 </a:t>
            </a:r>
            <a:r>
              <a:rPr lang="en-US" altLang="zh-CN" b="0" i="1" dirty="0">
                <a:solidFill>
                  <a:srgbClr val="333333"/>
                </a:solidFill>
                <a:effectLst/>
                <a:latin typeface="KaTeX_Math"/>
              </a:rPr>
              <a:t>l</a:t>
            </a:r>
            <a:r>
              <a:rPr lang="zh-CN" altLang="en-US" b="0" i="0" dirty="0">
                <a:solidFill>
                  <a:srgbClr val="333333"/>
                </a:solidFill>
                <a:effectLst/>
                <a:latin typeface="Helvetica Neue"/>
              </a:rPr>
              <a:t> 层的特征图高度和宽度。</a:t>
            </a:r>
            <a:endParaRPr lang="zh-CN" altLang="en-US" b="0" dirty="0">
              <a:solidFill>
                <a:srgbClr val="000000"/>
              </a:solidFill>
              <a:effectLst/>
              <a:latin typeface="Consolas" panose="020B0609020204030204" pitchFamily="49" charset="0"/>
            </a:endParaRPr>
          </a:p>
          <a:p>
            <a:pPr algn="l"/>
            <a:endParaRPr lang="zh-CN" altLang="en-US" b="0" i="0" dirty="0">
              <a:solidFill>
                <a:srgbClr val="333333"/>
              </a:solidFill>
              <a:effectLst/>
              <a:latin typeface="Helvetica Neue"/>
            </a:endParaRPr>
          </a:p>
          <a:p>
            <a:endParaRPr lang="zh-CN" altLang="en-US" dirty="0"/>
          </a:p>
        </p:txBody>
      </p:sp>
      <p:sp>
        <p:nvSpPr>
          <p:cNvPr id="4" name="灯片编号占位符 3"/>
          <p:cNvSpPr>
            <a:spLocks noGrp="1"/>
          </p:cNvSpPr>
          <p:nvPr>
            <p:ph type="sldNum" sz="quarter" idx="5"/>
          </p:nvPr>
        </p:nvSpPr>
        <p:spPr/>
        <p:txBody>
          <a:bodyPr/>
          <a:lstStyle/>
          <a:p>
            <a:fld id="{5EBA9407-A74E-4D2D-B3A0-250598E36B20}" type="slidenum">
              <a:rPr lang="zh-CN" altLang="en-US" smtClean="0"/>
              <a:t>15</a:t>
            </a:fld>
            <a:endParaRPr lang="zh-CN" altLang="en-US"/>
          </a:p>
        </p:txBody>
      </p:sp>
    </p:spTree>
    <p:extLst>
      <p:ext uri="{BB962C8B-B14F-4D97-AF65-F5344CB8AC3E}">
        <p14:creationId xmlns:p14="http://schemas.microsoft.com/office/powerpoint/2010/main" val="92102207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b="0" i="0" dirty="0">
                <a:solidFill>
                  <a:srgbClr val="333333"/>
                </a:solidFill>
                <a:effectLst/>
                <a:latin typeface="Helvetica Neue"/>
              </a:rPr>
              <a:t>NeRF</a:t>
            </a:r>
            <a:r>
              <a:rPr lang="zh-CN" altLang="en-US" sz="1200" b="0" i="0" dirty="0">
                <a:solidFill>
                  <a:srgbClr val="333333"/>
                </a:solidFill>
                <a:effectLst/>
                <a:latin typeface="Helvetica Neue"/>
              </a:rPr>
              <a:t>这篇文章的主要贡献为三点，第一点是提出了五维神经辐射场来表征连续场景的复杂几何体；</a:t>
            </a:r>
            <a:endParaRPr lang="en-US" altLang="zh-CN" sz="1200"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333333"/>
                </a:solidFill>
                <a:effectLst/>
                <a:latin typeface="Helvetica Neue"/>
              </a:rPr>
              <a:t>第二点是提出一种基于经典体渲染的可微渲染方法，并采用分层采样技术来提高</a:t>
            </a:r>
            <a:r>
              <a:rPr lang="en-US" altLang="zh-CN" sz="1200" b="0" i="0" dirty="0">
                <a:solidFill>
                  <a:srgbClr val="333333"/>
                </a:solidFill>
                <a:effectLst/>
                <a:latin typeface="Helvetica Neue"/>
              </a:rPr>
              <a:t>MLP</a:t>
            </a:r>
            <a:r>
              <a:rPr lang="zh-CN" altLang="en-US" sz="1200" b="0" i="0" dirty="0">
                <a:solidFill>
                  <a:srgbClr val="333333"/>
                </a:solidFill>
                <a:effectLst/>
                <a:latin typeface="Helvetica Neue"/>
              </a:rPr>
              <a:t>训练能力；</a:t>
            </a:r>
            <a:endParaRPr lang="en-US" altLang="zh-CN" sz="1200"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333333"/>
                </a:solidFill>
                <a:effectLst/>
                <a:latin typeface="Helvetica Neue"/>
              </a:rPr>
              <a:t>第三点是引入了位置编码来提高训练速度。</a:t>
            </a:r>
            <a:endParaRPr lang="en-US" altLang="zh-CN" sz="1200"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b="0" i="0" dirty="0">
                <a:solidFill>
                  <a:srgbClr val="333333"/>
                </a:solidFill>
                <a:effectLst/>
                <a:latin typeface="Helvetica Neue"/>
              </a:rPr>
              <a:t>所以我今天会着重讲</a:t>
            </a:r>
            <a:r>
              <a:rPr lang="en-US" altLang="zh-CN" sz="1200" b="0" i="0" dirty="0">
                <a:solidFill>
                  <a:srgbClr val="333333"/>
                </a:solidFill>
                <a:effectLst/>
                <a:latin typeface="Helvetica Neue"/>
              </a:rPr>
              <a:t>4</a:t>
            </a:r>
            <a:r>
              <a:rPr lang="zh-CN" altLang="en-US" sz="1200" b="0" i="0" dirty="0">
                <a:solidFill>
                  <a:srgbClr val="333333"/>
                </a:solidFill>
                <a:effectLst/>
                <a:latin typeface="Helvetica Neue"/>
              </a:rPr>
              <a:t>个重点，体渲染技术和神经网络部分的多层感知机，以及提高训练速度的位置编码和分层采样技术。</a:t>
            </a:r>
            <a:endParaRPr lang="zh-CN" altLang="en-US" sz="1200" dirty="0"/>
          </a:p>
          <a:p>
            <a:endParaRPr lang="zh-CN" altLang="en-US" dirty="0"/>
          </a:p>
        </p:txBody>
      </p:sp>
      <p:sp>
        <p:nvSpPr>
          <p:cNvPr id="4" name="灯片编号占位符 3"/>
          <p:cNvSpPr>
            <a:spLocks noGrp="1"/>
          </p:cNvSpPr>
          <p:nvPr>
            <p:ph type="sldNum" sz="quarter" idx="5"/>
          </p:nvPr>
        </p:nvSpPr>
        <p:spPr/>
        <p:txBody>
          <a:bodyPr/>
          <a:lstStyle/>
          <a:p>
            <a:fld id="{5EBA9407-A74E-4D2D-B3A0-250598E36B20}" type="slidenum">
              <a:rPr lang="zh-CN" altLang="en-US" smtClean="0"/>
              <a:t>4</a:t>
            </a:fld>
            <a:endParaRPr lang="zh-CN" altLang="en-US"/>
          </a:p>
        </p:txBody>
      </p:sp>
    </p:spTree>
    <p:extLst>
      <p:ext uri="{BB962C8B-B14F-4D97-AF65-F5344CB8AC3E}">
        <p14:creationId xmlns:p14="http://schemas.microsoft.com/office/powerpoint/2010/main" val="126528411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首先来说一下</a:t>
            </a:r>
            <a:r>
              <a:rPr lang="en-US" altLang="zh-CN" dirty="0"/>
              <a:t>NeRF</a:t>
            </a:r>
            <a:r>
              <a:rPr lang="zh-CN" altLang="en-US" dirty="0"/>
              <a:t>里用的体渲染技术。</a:t>
            </a:r>
            <a:endParaRPr lang="en-US" altLang="zh-CN" dirty="0"/>
          </a:p>
          <a:p>
            <a:endParaRPr lang="en-US" altLang="zh-CN" dirty="0"/>
          </a:p>
          <a:p>
            <a:r>
              <a:rPr lang="zh-CN" altLang="en-US" dirty="0"/>
              <a:t>如左图所示，体渲染的原理，是从相机位置向图像上的像素点打一条光线，从光线上采样一点数量的点，因为我们只有相机的世界坐标系下的坐标和每个像素的</a:t>
            </a:r>
            <a:r>
              <a:rPr lang="en-US" altLang="zh-CN" dirty="0"/>
              <a:t>2D</a:t>
            </a:r>
            <a:r>
              <a:rPr lang="zh-CN" altLang="en-US" dirty="0"/>
              <a:t>坐标，所以需要用到相机的内外参数去计算每个采样点的世界坐标。</a:t>
            </a:r>
            <a:endParaRPr lang="en-US" altLang="zh-CN" dirty="0"/>
          </a:p>
          <a:p>
            <a:endParaRPr lang="en-US" altLang="zh-CN" dirty="0"/>
          </a:p>
          <a:p>
            <a:r>
              <a:rPr lang="zh-CN" altLang="en-US" dirty="0"/>
              <a:t>这里涉及到的相机的内外两个参数矩阵，其中外参是把世界坐标系的点转换到相机坐标系下，内参则是把相机坐标系内的点投影到成像面的像素坐标系上。对具体这块有兴趣的同学建议可以去看看这个知乎专栏，或者完整的学习一下刘利刚老师他们</a:t>
            </a:r>
            <a:r>
              <a:rPr lang="en-US" altLang="zh-CN" dirty="0"/>
              <a:t>GAMES 101</a:t>
            </a:r>
            <a:r>
              <a:rPr lang="zh-CN" altLang="en-US" dirty="0"/>
              <a:t>的课程。</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最后在成像平面得到的所有采样点颜色组合，即得到投影像素颜色。这和真实世界的光线传播是正好相反的。</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5EBA9407-A74E-4D2D-B3A0-250598E36B20}" type="slidenum">
              <a:rPr lang="zh-CN" altLang="en-US" smtClean="0"/>
              <a:t>5</a:t>
            </a:fld>
            <a:endParaRPr lang="zh-CN" altLang="en-US"/>
          </a:p>
        </p:txBody>
      </p:sp>
    </p:spTree>
    <p:extLst>
      <p:ext uri="{BB962C8B-B14F-4D97-AF65-F5344CB8AC3E}">
        <p14:creationId xmlns:p14="http://schemas.microsoft.com/office/powerpoint/2010/main" val="68463147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前面提到</a:t>
                </a:r>
                <a:r>
                  <a:rPr lang="en-US" altLang="zh-CN" dirty="0"/>
                  <a:t>NeRF</a:t>
                </a:r>
                <a:r>
                  <a:rPr lang="zh-CN" altLang="en-US" dirty="0"/>
                  <a:t>的输入</a:t>
                </a:r>
                <a:r>
                  <a:rPr lang="en-US" altLang="zh-CN" dirty="0"/>
                  <a:t>5D</a:t>
                </a:r>
                <a:r>
                  <a:rPr lang="zh-CN" altLang="en-US" dirty="0"/>
                  <a:t>数据中含有两个相机参数</a:t>
                </a:r>
                <a:r>
                  <a:rPr lang="el-GR" altLang="zh-CN" dirty="0"/>
                  <a:t>θ</a:t>
                </a:r>
                <a:r>
                  <a:rPr lang="zh-CN" altLang="en-US" dirty="0"/>
                  <a:t>和</a:t>
                </a:r>
                <a:r>
                  <a:rPr lang="en-US" altLang="zh-CN" dirty="0"/>
                  <a:t>φ</a:t>
                </a:r>
                <a:r>
                  <a:rPr lang="zh-CN" altLang="en-US" dirty="0"/>
                  <a:t>，其分别代表光线在球坐标下的两个分量，方位角和极视角，通常可以用一组单位向量</a:t>
                </a:r>
                <a14:m>
                  <m:oMath xmlns:m="http://schemas.openxmlformats.org/officeDocument/2006/math">
                    <m:r>
                      <a:rPr lang="en-US" altLang="zh-CN" sz="1200" b="1" i="0" smtClean="0">
                        <a:latin typeface="Cambria Math" panose="02040503050406030204" pitchFamily="18" charset="0"/>
                      </a:rPr>
                      <m:t>𝐝</m:t>
                    </m:r>
                    <m:r>
                      <a:rPr lang="en-US" altLang="zh-CN" sz="1200" b="1" i="0" smtClean="0">
                        <a:latin typeface="Cambria Math" panose="02040503050406030204" pitchFamily="18" charset="0"/>
                      </a:rPr>
                      <m:t>=</m:t>
                    </m:r>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𝑑</m:t>
                        </m:r>
                      </m:e>
                      <m:sub>
                        <m:r>
                          <a:rPr lang="en-US" altLang="zh-CN" sz="1200" b="0" i="1" smtClean="0">
                            <a:latin typeface="Cambria Math" panose="02040503050406030204" pitchFamily="18" charset="0"/>
                          </a:rPr>
                          <m:t>𝑥</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𝑑</m:t>
                        </m:r>
                      </m:e>
                      <m:sub>
                        <m:r>
                          <a:rPr lang="en-US" altLang="zh-CN" sz="1200" b="0" i="1" smtClean="0">
                            <a:latin typeface="Cambria Math" panose="02040503050406030204" pitchFamily="18" charset="0"/>
                          </a:rPr>
                          <m:t>𝑦</m:t>
                        </m:r>
                      </m:sub>
                    </m:sSub>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𝑑</m:t>
                        </m:r>
                      </m:e>
                      <m:sub>
                        <m:r>
                          <a:rPr lang="en-US" altLang="zh-CN" sz="1200" b="0" i="1" smtClean="0">
                            <a:latin typeface="Cambria Math" panose="02040503050406030204" pitchFamily="18" charset="0"/>
                          </a:rPr>
                          <m:t>𝑧</m:t>
                        </m:r>
                      </m:sub>
                    </m:sSub>
                    <m:r>
                      <a:rPr lang="en-US" altLang="zh-CN" sz="1200" b="0" i="1" smtClean="0">
                        <a:latin typeface="Cambria Math" panose="02040503050406030204" pitchFamily="18" charset="0"/>
                      </a:rPr>
                      <m:t>)</m:t>
                    </m:r>
                  </m:oMath>
                </a14:m>
                <a:r>
                  <a:rPr lang="zh-CN" altLang="en-US" dirty="0"/>
                  <a:t>来表示</a:t>
                </a:r>
                <a:r>
                  <a:rPr lang="en-US" altLang="zh-CN" dirty="0"/>
                  <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那么光线 </a:t>
                </a:r>
                <a:r>
                  <a:rPr lang="en-US" altLang="zh-CN" dirty="0"/>
                  <a:t>r </a:t>
                </a:r>
                <a:r>
                  <a:rPr lang="zh-CN" altLang="en-US" dirty="0"/>
                  <a:t>上的任意一个点 </a:t>
                </a:r>
                <a14:m>
                  <m:oMath xmlns:m="http://schemas.openxmlformats.org/officeDocument/2006/math">
                    <m:r>
                      <a:rPr lang="en-US" altLang="zh-CN" sz="1200" b="1" i="0" smtClean="0">
                        <a:latin typeface="Cambria Math" panose="02040503050406030204" pitchFamily="18" charset="0"/>
                      </a:rPr>
                      <m:t>𝐫</m:t>
                    </m:r>
                    <m:d>
                      <m:dPr>
                        <m:ctrlPr>
                          <a:rPr lang="en-US" altLang="zh-CN" sz="1200" b="1" i="1">
                            <a:latin typeface="Cambria Math" panose="02040503050406030204" pitchFamily="18" charset="0"/>
                          </a:rPr>
                        </m:ctrlPr>
                      </m:dPr>
                      <m:e>
                        <m:r>
                          <a:rPr lang="en-US" altLang="zh-CN" sz="1200" i="1">
                            <a:latin typeface="Cambria Math" panose="02040503050406030204" pitchFamily="18" charset="0"/>
                          </a:rPr>
                          <m:t>𝑡</m:t>
                        </m:r>
                      </m:e>
                    </m:d>
                  </m:oMath>
                </a14:m>
                <a:r>
                  <a:rPr lang="zh-CN" altLang="en-US" dirty="0"/>
                  <a:t> 可以被表示为</a:t>
                </a:r>
                <a14:m>
                  <m:oMath xmlns:m="http://schemas.openxmlformats.org/officeDocument/2006/math">
                    <m:r>
                      <a:rPr lang="en-US" altLang="zh-CN" sz="1200" b="1" i="0" smtClean="0">
                        <a:latin typeface="Cambria Math" panose="02040503050406030204" pitchFamily="18" charset="0"/>
                      </a:rPr>
                      <m:t>𝐫</m:t>
                    </m:r>
                    <m:d>
                      <m:dPr>
                        <m:ctrlPr>
                          <a:rPr lang="en-US" altLang="zh-CN" sz="1200" b="1" i="1">
                            <a:latin typeface="Cambria Math" panose="02040503050406030204" pitchFamily="18" charset="0"/>
                          </a:rPr>
                        </m:ctrlPr>
                      </m:dPr>
                      <m:e>
                        <m:r>
                          <a:rPr lang="en-US" altLang="zh-CN" sz="1200" i="1">
                            <a:latin typeface="Cambria Math" panose="02040503050406030204" pitchFamily="18" charset="0"/>
                          </a:rPr>
                          <m:t>𝑡</m:t>
                        </m:r>
                      </m:e>
                    </m:d>
                    <m:r>
                      <a:rPr lang="en-US" altLang="zh-CN" sz="1200" b="1" i="1" smtClean="0">
                        <a:latin typeface="Cambria Math" panose="02040503050406030204" pitchFamily="18" charset="0"/>
                      </a:rPr>
                      <m:t>=</m:t>
                    </m:r>
                    <m:r>
                      <a:rPr lang="en-US" altLang="zh-CN" sz="1200" b="1" i="0" smtClean="0">
                        <a:latin typeface="Cambria Math" panose="02040503050406030204" pitchFamily="18" charset="0"/>
                      </a:rPr>
                      <m:t>𝐨</m:t>
                    </m:r>
                    <m:r>
                      <a:rPr lang="en-US" altLang="zh-CN" sz="1200" b="1" i="1" smtClean="0">
                        <a:latin typeface="Cambria Math" panose="02040503050406030204" pitchFamily="18" charset="0"/>
                      </a:rPr>
                      <m:t>+</m:t>
                    </m:r>
                    <m:r>
                      <a:rPr lang="en-US" altLang="zh-CN" sz="1200" b="0" i="1" smtClean="0">
                        <a:latin typeface="Cambria Math" panose="02040503050406030204" pitchFamily="18" charset="0"/>
                      </a:rPr>
                      <m:t>𝑡</m:t>
                    </m:r>
                    <m:r>
                      <a:rPr lang="en-US" altLang="zh-CN" sz="1200" b="1" i="0" smtClean="0">
                        <a:latin typeface="Cambria Math" panose="02040503050406030204" pitchFamily="18" charset="0"/>
                      </a:rPr>
                      <m:t>𝐝</m:t>
                    </m:r>
                  </m:oMath>
                </a14:m>
                <a:endParaRPr lang="zh-CN" altLang="en-US" sz="1200" dirty="0"/>
              </a:p>
              <a:p>
                <a:endParaRPr lang="en-US" altLang="zh-CN" dirty="0"/>
              </a:p>
              <a:p>
                <a:r>
                  <a:rPr lang="zh-CN" altLang="en-US" dirty="0"/>
                  <a:t>其中 </a:t>
                </a:r>
                <a:r>
                  <a:rPr lang="en-US" altLang="zh-CN" dirty="0"/>
                  <a:t>o </a:t>
                </a:r>
                <a:r>
                  <a:rPr lang="zh-CN" altLang="en-US" dirty="0"/>
                  <a:t>表示光线的起始位置，即相机位置</a:t>
                </a:r>
                <a:endParaRPr lang="en-US" altLang="zh-CN" dirty="0"/>
              </a:p>
              <a:p>
                <a:endParaRPr lang="en-US" altLang="zh-CN" dirty="0"/>
              </a:p>
              <a:p>
                <a:r>
                  <a:rPr lang="en-US" altLang="zh-CN" dirty="0"/>
                  <a:t>t </a:t>
                </a:r>
                <a:r>
                  <a:rPr lang="zh-CN" altLang="en-US" dirty="0"/>
                  <a:t>表示在这条光线上经过的距离</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前面提到</a:t>
                </a:r>
                <a:r>
                  <a:rPr lang="en-US" altLang="zh-CN" dirty="0"/>
                  <a:t>NeRF</a:t>
                </a:r>
                <a:r>
                  <a:rPr lang="zh-CN" altLang="en-US" dirty="0"/>
                  <a:t>的输入</a:t>
                </a:r>
                <a:r>
                  <a:rPr lang="en-US" altLang="zh-CN" dirty="0"/>
                  <a:t>5D</a:t>
                </a:r>
                <a:r>
                  <a:rPr lang="zh-CN" altLang="en-US" dirty="0"/>
                  <a:t>数据中含有两个相机参数</a:t>
                </a:r>
                <a:r>
                  <a:rPr lang="el-GR" altLang="zh-CN" dirty="0"/>
                  <a:t>θ</a:t>
                </a:r>
                <a:r>
                  <a:rPr lang="zh-CN" altLang="en-US" dirty="0"/>
                  <a:t>和</a:t>
                </a:r>
                <a:r>
                  <a:rPr lang="en-US" altLang="zh-CN" dirty="0"/>
                  <a:t>φ</a:t>
                </a:r>
                <a:r>
                  <a:rPr lang="zh-CN" altLang="en-US" dirty="0"/>
                  <a:t>，其分别代表光线在球坐标下的两个分量，方位角和极视角，通常可以用一组单位向量</a:t>
                </a:r>
                <a:r>
                  <a:rPr lang="en-US" altLang="zh-CN" sz="1200" b="1" i="0">
                    <a:latin typeface="Cambria Math" panose="02040503050406030204" pitchFamily="18" charset="0"/>
                  </a:rPr>
                  <a:t>𝐝=</a:t>
                </a:r>
                <a:r>
                  <a:rPr lang="en-US" altLang="zh-CN" sz="1200" b="0" i="0">
                    <a:latin typeface="Cambria Math" panose="02040503050406030204" pitchFamily="18" charset="0"/>
                  </a:rPr>
                  <a:t>(𝑑_𝑥,𝑑_𝑦,𝑑_𝑧)</a:t>
                </a:r>
                <a:r>
                  <a:rPr lang="zh-CN" altLang="en-US" dirty="0"/>
                  <a:t>来表示</a:t>
                </a:r>
                <a:r>
                  <a:rPr lang="en-US" altLang="zh-CN" dirty="0"/>
                  <a:t>.</a:t>
                </a:r>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那么光线 </a:t>
                </a:r>
                <a:r>
                  <a:rPr lang="en-US" altLang="zh-CN" dirty="0"/>
                  <a:t>r </a:t>
                </a:r>
                <a:r>
                  <a:rPr lang="zh-CN" altLang="en-US" dirty="0"/>
                  <a:t>上的任意一个点 </a:t>
                </a:r>
                <a:r>
                  <a:rPr lang="en-US" altLang="zh-CN" sz="1200" b="1" i="0">
                    <a:latin typeface="Cambria Math" panose="02040503050406030204" pitchFamily="18" charset="0"/>
                  </a:rPr>
                  <a:t>𝐫(</a:t>
                </a:r>
                <a:r>
                  <a:rPr lang="en-US" altLang="zh-CN" sz="1200" i="0">
                    <a:latin typeface="Cambria Math" panose="02040503050406030204" pitchFamily="18" charset="0"/>
                  </a:rPr>
                  <a:t>𝑡</a:t>
                </a:r>
                <a:r>
                  <a:rPr lang="en-US" altLang="zh-CN" sz="1200" b="1" i="0">
                    <a:latin typeface="Cambria Math" panose="02040503050406030204" pitchFamily="18" charset="0"/>
                  </a:rPr>
                  <a:t>)</a:t>
                </a:r>
                <a:r>
                  <a:rPr lang="zh-CN" altLang="en-US" dirty="0"/>
                  <a:t> 可以被表示为</a:t>
                </a:r>
                <a:r>
                  <a:rPr lang="en-US" altLang="zh-CN" sz="1200" b="1" i="0">
                    <a:latin typeface="Cambria Math" panose="02040503050406030204" pitchFamily="18" charset="0"/>
                  </a:rPr>
                  <a:t>𝐫(</a:t>
                </a:r>
                <a:r>
                  <a:rPr lang="en-US" altLang="zh-CN" sz="1200" i="0">
                    <a:latin typeface="Cambria Math" panose="02040503050406030204" pitchFamily="18" charset="0"/>
                  </a:rPr>
                  <a:t>𝑡</a:t>
                </a:r>
                <a:r>
                  <a:rPr lang="en-US" altLang="zh-CN" sz="1200" b="1" i="0">
                    <a:latin typeface="Cambria Math" panose="02040503050406030204" pitchFamily="18" charset="0"/>
                  </a:rPr>
                  <a:t>)=𝐨+</a:t>
                </a:r>
                <a:r>
                  <a:rPr lang="en-US" altLang="zh-CN" sz="1200" b="0" i="0">
                    <a:latin typeface="Cambria Math" panose="02040503050406030204" pitchFamily="18" charset="0"/>
                  </a:rPr>
                  <a:t>𝑡</a:t>
                </a:r>
                <a:r>
                  <a:rPr lang="en-US" altLang="zh-CN" sz="1200" b="1" i="0">
                    <a:latin typeface="Cambria Math" panose="02040503050406030204" pitchFamily="18" charset="0"/>
                  </a:rPr>
                  <a:t>𝐝</a:t>
                </a:r>
                <a:endParaRPr lang="zh-CN" altLang="en-US" sz="1200" dirty="0"/>
              </a:p>
              <a:p>
                <a:endParaRPr lang="en-US" altLang="zh-CN" dirty="0"/>
              </a:p>
              <a:p>
                <a:r>
                  <a:rPr lang="zh-CN" altLang="en-US" dirty="0"/>
                  <a:t>其中 </a:t>
                </a:r>
                <a:r>
                  <a:rPr lang="en-US" altLang="zh-CN" dirty="0"/>
                  <a:t>o </a:t>
                </a:r>
                <a:r>
                  <a:rPr lang="zh-CN" altLang="en-US" dirty="0"/>
                  <a:t>表示光线的起始位置，即相机位置</a:t>
                </a:r>
                <a:endParaRPr lang="en-US" altLang="zh-CN" dirty="0"/>
              </a:p>
              <a:p>
                <a:endParaRPr lang="en-US" altLang="zh-CN" dirty="0"/>
              </a:p>
              <a:p>
                <a:r>
                  <a:rPr lang="en-US" altLang="zh-CN" dirty="0"/>
                  <a:t>t </a:t>
                </a:r>
                <a:r>
                  <a:rPr lang="zh-CN" altLang="en-US" dirty="0"/>
                  <a:t>表示在这条光线上经过的距离</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5EBA9407-A74E-4D2D-B3A0-250598E36B20}" type="slidenum">
              <a:rPr lang="zh-CN" altLang="en-US" smtClean="0"/>
              <a:t>6</a:t>
            </a:fld>
            <a:endParaRPr lang="zh-CN" altLang="en-US"/>
          </a:p>
        </p:txBody>
      </p:sp>
    </p:spTree>
    <p:extLst>
      <p:ext uri="{BB962C8B-B14F-4D97-AF65-F5344CB8AC3E}">
        <p14:creationId xmlns:p14="http://schemas.microsoft.com/office/powerpoint/2010/main" val="26122835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r>
              <a:rPr lang="en-US" altLang="zh-CN" b="0" i="0" dirty="0">
                <a:solidFill>
                  <a:srgbClr val="000000"/>
                </a:solidFill>
                <a:effectLst/>
                <a:latin typeface="Helvetica Neue"/>
              </a:rPr>
              <a:t>NeRF</a:t>
            </a:r>
            <a:r>
              <a:rPr lang="zh-CN" altLang="en-US" b="0" i="0" dirty="0">
                <a:solidFill>
                  <a:srgbClr val="000000"/>
                </a:solidFill>
                <a:effectLst/>
                <a:latin typeface="Helvetica Neue"/>
              </a:rPr>
              <a:t>中给出的</a:t>
            </a:r>
            <a:r>
              <a:rPr lang="zh-CN" altLang="en-US" b="1" i="0" dirty="0">
                <a:solidFill>
                  <a:srgbClr val="000000"/>
                </a:solidFill>
                <a:effectLst/>
                <a:latin typeface="Helvetica Neue"/>
              </a:rPr>
              <a:t>体渲染</a:t>
            </a:r>
            <a:r>
              <a:rPr lang="zh-CN" altLang="en-US" b="0" i="0" dirty="0">
                <a:solidFill>
                  <a:srgbClr val="333333"/>
                </a:solidFill>
                <a:effectLst/>
                <a:latin typeface="Helvetica Neue"/>
              </a:rPr>
              <a:t>计算图片像素颜色的方法为</a:t>
            </a:r>
            <a:endParaRPr lang="en-US" altLang="zh-CN" b="0" i="0" dirty="0">
              <a:solidFill>
                <a:srgbClr val="333333"/>
              </a:solidFill>
              <a:effectLst/>
              <a:latin typeface="Helvetica Neue"/>
            </a:endParaRPr>
          </a:p>
          <a:p>
            <a:pPr algn="l"/>
            <a:endParaRPr lang="en-US" altLang="zh-CN" dirty="0"/>
          </a:p>
          <a:p>
            <a:r>
              <a:rPr lang="zh-CN" altLang="en-US" dirty="0"/>
              <a:t>其实这个公式最早来自于</a:t>
            </a:r>
            <a:r>
              <a:rPr lang="en-US" altLang="zh-CN" dirty="0"/>
              <a:t>1995</a:t>
            </a:r>
            <a:r>
              <a:rPr lang="zh-CN" altLang="en-US" dirty="0"/>
              <a:t>年一篇</a:t>
            </a:r>
            <a:r>
              <a:rPr lang="en-US" altLang="zh-CN" dirty="0"/>
              <a:t>TVCG</a:t>
            </a:r>
            <a:r>
              <a:rPr lang="zh-CN" altLang="en-US" dirty="0"/>
              <a:t>的论文，这篇论文被认为是体渲染的开山之作。</a:t>
            </a:r>
          </a:p>
        </p:txBody>
      </p:sp>
      <p:sp>
        <p:nvSpPr>
          <p:cNvPr id="4" name="灯片编号占位符 3"/>
          <p:cNvSpPr>
            <a:spLocks noGrp="1"/>
          </p:cNvSpPr>
          <p:nvPr>
            <p:ph type="sldNum" sz="quarter" idx="5"/>
          </p:nvPr>
        </p:nvSpPr>
        <p:spPr/>
        <p:txBody>
          <a:bodyPr/>
          <a:lstStyle/>
          <a:p>
            <a:fld id="{5EBA9407-A74E-4D2D-B3A0-250598E36B20}" type="slidenum">
              <a:rPr lang="zh-CN" altLang="en-US" smtClean="0"/>
              <a:t>7</a:t>
            </a:fld>
            <a:endParaRPr lang="zh-CN" altLang="en-US"/>
          </a:p>
        </p:txBody>
      </p:sp>
    </p:spTree>
    <p:extLst>
      <p:ext uri="{BB962C8B-B14F-4D97-AF65-F5344CB8AC3E}">
        <p14:creationId xmlns:p14="http://schemas.microsoft.com/office/powerpoint/2010/main" val="42823233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这篇文章根据介质的光线特性不同，把光线模型分为了多类</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仅吸收：即介质吸收所有的光，且不散射也不发射光。   所以存在衰减项 </a:t>
                </a:r>
                <a14:m>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𝐼</m:t>
                    </m:r>
                    <m:r>
                      <a:rPr lang="en-US" altLang="zh-CN" sz="1200" b="0" i="1" smtClean="0">
                        <a:latin typeface="Cambria Math" panose="02040503050406030204" pitchFamily="18" charset="0"/>
                        <a:cs typeface="Times New Roman" panose="02020603050405020304" pitchFamily="18" charset="0"/>
                      </a:rPr>
                      <m:t>(</m:t>
                    </m:r>
                    <m:r>
                      <a:rPr lang="en-US" altLang="zh-CN" sz="1200" b="0" i="1" smtClean="0">
                        <a:latin typeface="Cambria Math" panose="02040503050406030204" pitchFamily="18" charset="0"/>
                        <a:cs typeface="Times New Roman" panose="02020603050405020304" pitchFamily="18" charset="0"/>
                      </a:rPr>
                      <m:t>𝑠</m:t>
                    </m:r>
                    <m:r>
                      <a:rPr lang="en-US" altLang="zh-CN" sz="1200" b="0" i="1" smtClean="0">
                        <a:latin typeface="Cambria Math" panose="02040503050406030204" pitchFamily="18" charset="0"/>
                        <a:cs typeface="Times New Roman" panose="02020603050405020304" pitchFamily="18" charset="0"/>
                      </a:rPr>
                      <m:t>)</m:t>
                    </m:r>
                  </m:oMath>
                </a14:m>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仅发射：即介质可以通过外部照明的发射来增加光线，不吸收光。    所以存在源项 </a:t>
                </a:r>
                <a14:m>
                  <m:oMath xmlns:m="http://schemas.openxmlformats.org/officeDocument/2006/math">
                    <m:r>
                      <a:rPr lang="en-US" altLang="zh-CN" sz="1200" b="0" i="1" smtClean="0">
                        <a:latin typeface="Cambria Math" panose="02040503050406030204" pitchFamily="18" charset="0"/>
                        <a:cs typeface="Times New Roman" panose="02020603050405020304" pitchFamily="18" charset="0"/>
                      </a:rPr>
                      <m:t>𝑔</m:t>
                    </m:r>
                    <m:r>
                      <a:rPr lang="en-US" altLang="zh-CN" sz="1200" b="0" i="1" smtClean="0">
                        <a:latin typeface="Cambria Math" panose="02040503050406030204" pitchFamily="18" charset="0"/>
                        <a:cs typeface="Times New Roman" panose="02020603050405020304" pitchFamily="18" charset="0"/>
                      </a:rPr>
                      <m:t>(</m:t>
                    </m:r>
                    <m:r>
                      <a:rPr lang="en-US" altLang="zh-CN" sz="1200" b="0" i="1" smtClean="0">
                        <a:latin typeface="Cambria Math" panose="02040503050406030204" pitchFamily="18" charset="0"/>
                        <a:cs typeface="Times New Roman" panose="02020603050405020304" pitchFamily="18" charset="0"/>
                      </a:rPr>
                      <m:t>𝑠</m:t>
                    </m:r>
                    <m:r>
                      <a:rPr lang="en-US" altLang="zh-CN" sz="1200" b="0" i="1" smtClean="0">
                        <a:latin typeface="Cambria Math" panose="02040503050406030204" pitchFamily="18" charset="0"/>
                        <a:cs typeface="Times New Roman" panose="02020603050405020304" pitchFamily="18" charset="0"/>
                      </a:rPr>
                      <m:t>)</m:t>
                    </m:r>
                  </m:oMath>
                </a14:m>
                <a:endParaRPr lang="en-US" altLang="zh-CN" dirty="0"/>
              </a:p>
              <a:p>
                <a:r>
                  <a:rPr lang="zh-CN" altLang="en-US" dirty="0"/>
                  <a:t>发射与吸收结合：即通常情况下，介质又会吸收光线造成衰减，又能添加自己新的光线。</a:t>
                </a:r>
                <a:endParaRPr lang="en-US" altLang="zh-CN" dirty="0"/>
              </a:p>
              <a:p>
                <a:r>
                  <a:rPr lang="zh-CN" altLang="en-US" dirty="0"/>
                  <a:t>无阴影的外部照明单次散射</a:t>
                </a:r>
                <a:endParaRPr lang="en-US" altLang="zh-CN" dirty="0"/>
              </a:p>
              <a:p>
                <a:r>
                  <a:rPr lang="zh-CN" altLang="en-US" dirty="0"/>
                  <a:t>有阴影的单次散射和多次散射。</a:t>
                </a:r>
                <a:endParaRPr lang="en-US" altLang="zh-CN" dirty="0"/>
              </a:p>
              <a:p>
                <a:endParaRPr lang="en-US" altLang="zh-CN" dirty="0"/>
              </a:p>
            </p:txBody>
          </p:sp>
        </mc:Choice>
        <mc:Fallback xmlns="">
          <p:sp>
            <p:nvSpPr>
              <p:cNvPr id="3" name="备注占位符 2"/>
              <p:cNvSpPr>
                <a:spLocks noGrp="1"/>
              </p:cNvSpPr>
              <p:nvPr>
                <p:ph type="body" idx="1"/>
              </p:nvPr>
            </p:nvSpPr>
            <p:spPr/>
            <p:txBody>
              <a:bodyPr/>
              <a:lstStyle/>
              <a:p>
                <a:r>
                  <a:rPr lang="zh-CN" altLang="en-US" dirty="0"/>
                  <a:t>这篇文章根据介质的光线特性不同，把光线模型分为了多类</a:t>
                </a:r>
                <a:r>
                  <a:rPr lang="en-US" altLang="zh-CN" dirty="0"/>
                  <a:t>:</a:t>
                </a: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仅吸收：即介质吸收所有的光，且不散射也不发射光。   所以存在衰减项 </a:t>
                </a:r>
                <a:r>
                  <a:rPr lang="en-US" altLang="zh-CN" sz="1200" b="0" i="0">
                    <a:latin typeface="Cambria Math" panose="02040503050406030204" pitchFamily="18" charset="0"/>
                    <a:cs typeface="Times New Roman" panose="02020603050405020304" pitchFamily="18" charset="0"/>
                  </a:rPr>
                  <a:t>𝐼(𝑠)</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仅发射：即介质可以通过外部照明的发射来增加光线，不吸收光。    所以存在源项 </a:t>
                </a:r>
                <a:r>
                  <a:rPr lang="en-US" altLang="zh-CN" sz="1200" b="0" i="0">
                    <a:latin typeface="Cambria Math" panose="02040503050406030204" pitchFamily="18" charset="0"/>
                    <a:cs typeface="Times New Roman" panose="02020603050405020304" pitchFamily="18" charset="0"/>
                  </a:rPr>
                  <a:t>𝑔(𝑠)</a:t>
                </a:r>
                <a:endParaRPr lang="en-US" altLang="zh-CN" dirty="0"/>
              </a:p>
              <a:p>
                <a:r>
                  <a:rPr lang="zh-CN" altLang="en-US" dirty="0"/>
                  <a:t>发射与吸收结合：即通常情况下，介质又会吸收光线造成衰减，又能添加自己新的光线。</a:t>
                </a:r>
                <a:endParaRPr lang="en-US" altLang="zh-CN" dirty="0"/>
              </a:p>
              <a:p>
                <a:r>
                  <a:rPr lang="zh-CN" altLang="en-US" dirty="0"/>
                  <a:t>无阴影的外部照明单次散射</a:t>
                </a:r>
                <a:endParaRPr lang="en-US" altLang="zh-CN" dirty="0"/>
              </a:p>
              <a:p>
                <a:r>
                  <a:rPr lang="zh-CN" altLang="en-US" dirty="0"/>
                  <a:t>有阴影的单次散射和多次散射。</a:t>
                </a:r>
                <a:endParaRPr lang="en-US" altLang="zh-CN" dirty="0"/>
              </a:p>
              <a:p>
                <a:endParaRPr lang="en-US" altLang="zh-CN" dirty="0"/>
              </a:p>
            </p:txBody>
          </p:sp>
        </mc:Fallback>
      </mc:AlternateContent>
      <p:sp>
        <p:nvSpPr>
          <p:cNvPr id="4" name="灯片编号占位符 3"/>
          <p:cNvSpPr>
            <a:spLocks noGrp="1"/>
          </p:cNvSpPr>
          <p:nvPr>
            <p:ph type="sldNum" sz="quarter" idx="5"/>
          </p:nvPr>
        </p:nvSpPr>
        <p:spPr/>
        <p:txBody>
          <a:bodyPr/>
          <a:lstStyle/>
          <a:p>
            <a:fld id="{5EBA9407-A74E-4D2D-B3A0-250598E36B20}" type="slidenum">
              <a:rPr lang="zh-CN" altLang="en-US" smtClean="0"/>
              <a:t>8</a:t>
            </a:fld>
            <a:endParaRPr lang="zh-CN" altLang="en-US"/>
          </a:p>
        </p:txBody>
      </p:sp>
    </p:spTree>
    <p:extLst>
      <p:ext uri="{BB962C8B-B14F-4D97-AF65-F5344CB8AC3E}">
        <p14:creationId xmlns:p14="http://schemas.microsoft.com/office/powerpoint/2010/main" val="355013546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其中最通常被采用的就是吸收发散结合模型，</a:t>
                </a:r>
                <a:r>
                  <a:rPr lang="en-US" altLang="zh-CN" dirty="0"/>
                  <a:t>NeRF</a:t>
                </a:r>
                <a:r>
                  <a:rPr lang="zh-CN" altLang="en-US" dirty="0"/>
                  <a:t>也采用该模型。</a:t>
                </a:r>
                <a:endParaRPr lang="en-US" altLang="zh-CN" dirty="0"/>
              </a:p>
              <a:p>
                <a:r>
                  <a:rPr lang="zh-CN" altLang="en-US" dirty="0"/>
                  <a:t>那么根据文中给出的公式，从</a:t>
                </a:r>
                <a:r>
                  <a:rPr lang="en-US" altLang="zh-CN" dirty="0"/>
                  <a:t>volume</a:t>
                </a:r>
                <a:r>
                  <a:rPr lang="zh-CN" altLang="en-US" dirty="0"/>
                  <a:t>边缘 </a:t>
                </a:r>
                <a:r>
                  <a:rPr lang="en-US" altLang="zh-CN" dirty="0"/>
                  <a:t>s=0 </a:t>
                </a:r>
                <a:r>
                  <a:rPr lang="zh-CN" altLang="en-US" dirty="0"/>
                  <a:t>积分到 相机 </a:t>
                </a:r>
                <a:r>
                  <a:rPr lang="en-US" altLang="zh-CN" dirty="0"/>
                  <a:t>s=D</a:t>
                </a:r>
                <a:r>
                  <a:rPr lang="zh-CN" altLang="en-US" dirty="0"/>
                  <a:t>，可以得到成像平面该采样点的颜色 </a:t>
                </a:r>
                <a14:m>
                  <m:oMath xmlns:m="http://schemas.openxmlformats.org/officeDocument/2006/math">
                    <m:r>
                      <a:rPr lang="en-US" altLang="zh-CN" sz="1200" b="0" i="1" smtClean="0">
                        <a:solidFill>
                          <a:schemeClr val="tx1"/>
                        </a:solidFill>
                        <a:latin typeface="Cambria Math" panose="02040503050406030204" pitchFamily="18" charset="0"/>
                        <a:cs typeface="Times New Roman" panose="02020603050405020304" pitchFamily="18" charset="0"/>
                      </a:rPr>
                      <m:t>𝐼</m:t>
                    </m:r>
                    <m:d>
                      <m:dPr>
                        <m:ctrlPr>
                          <a:rPr lang="en-US" altLang="zh-CN" sz="1200" b="0" i="1" smtClean="0">
                            <a:solidFill>
                              <a:schemeClr val="tx1"/>
                            </a:solidFill>
                            <a:latin typeface="Cambria Math" panose="02040503050406030204" pitchFamily="18" charset="0"/>
                            <a:cs typeface="Times New Roman" panose="02020603050405020304" pitchFamily="18" charset="0"/>
                          </a:rPr>
                        </m:ctrlPr>
                      </m:dPr>
                      <m:e>
                        <m:r>
                          <a:rPr lang="en-US" altLang="zh-CN" sz="1200" b="0" i="1" smtClean="0">
                            <a:solidFill>
                              <a:schemeClr val="tx1"/>
                            </a:solidFill>
                            <a:latin typeface="Cambria Math" panose="02040503050406030204" pitchFamily="18" charset="0"/>
                            <a:cs typeface="Times New Roman" panose="02020603050405020304" pitchFamily="18" charset="0"/>
                          </a:rPr>
                          <m:t>𝐷</m:t>
                        </m:r>
                      </m:e>
                    </m:d>
                  </m:oMath>
                </a14:m>
                <a:r>
                  <a:rPr lang="zh-CN" altLang="en-US" dirty="0"/>
                  <a:t>，</a:t>
                </a:r>
                <a:endParaRPr lang="en-US" altLang="zh-CN" dirty="0"/>
              </a:p>
              <a:p>
                <a14:m>
                  <m:oMath xmlns:m="http://schemas.openxmlformats.org/officeDocument/2006/math">
                    <m:r>
                      <a:rPr lang="en-US" altLang="zh-CN" sz="1200" b="0" i="1" smtClean="0">
                        <a:solidFill>
                          <a:schemeClr val="tx1"/>
                        </a:solidFill>
                        <a:latin typeface="Cambria Math" panose="02040503050406030204" pitchFamily="18" charset="0"/>
                        <a:cs typeface="Times New Roman" panose="02020603050405020304" pitchFamily="18" charset="0"/>
                      </a:rPr>
                      <m:t>𝜏</m:t>
                    </m:r>
                    <m:d>
                      <m:dPr>
                        <m:ctrlPr>
                          <a:rPr lang="en-US" altLang="zh-CN" sz="1200" b="0" i="1" smtClean="0">
                            <a:solidFill>
                              <a:schemeClr val="tx1"/>
                            </a:solidFill>
                            <a:latin typeface="Cambria Math" panose="02040503050406030204" pitchFamily="18" charset="0"/>
                            <a:cs typeface="Times New Roman" panose="02020603050405020304" pitchFamily="18" charset="0"/>
                          </a:rPr>
                        </m:ctrlPr>
                      </m:dPr>
                      <m:e>
                        <m:r>
                          <a:rPr lang="en-US" altLang="zh-CN" sz="1200" b="0" i="1" smtClean="0">
                            <a:solidFill>
                              <a:schemeClr val="tx1"/>
                            </a:solidFill>
                            <a:latin typeface="Cambria Math" panose="02040503050406030204" pitchFamily="18" charset="0"/>
                            <a:cs typeface="Times New Roman" panose="02020603050405020304" pitchFamily="18" charset="0"/>
                          </a:rPr>
                          <m:t>𝑡</m:t>
                        </m:r>
                      </m:e>
                    </m:d>
                    <m:r>
                      <a:rPr lang="en-US" altLang="zh-CN" i="1" smtClean="0">
                        <a:latin typeface="Cambria Math" panose="02040503050406030204" pitchFamily="18" charset="0"/>
                      </a:rPr>
                      <m:t>=</m:t>
                    </m:r>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𝐴</m:t>
                    </m:r>
                  </m:oMath>
                </a14:m>
                <a:r>
                  <a:rPr lang="zh-CN" altLang="en-US" dirty="0"/>
                  <a:t>代表消光系数</a:t>
                </a:r>
                <a:r>
                  <a:rPr lang="en-US" altLang="zh-CN" dirty="0"/>
                  <a:t>,</a:t>
                </a:r>
                <a14:m>
                  <m:oMath xmlns:m="http://schemas.openxmlformats.org/officeDocument/2006/math">
                    <m:r>
                      <a:rPr lang="en-US" altLang="zh-CN" b="0" i="1" smtClean="0">
                        <a:latin typeface="Cambria Math" panose="02040503050406030204" pitchFamily="18" charset="0"/>
                      </a:rPr>
                      <m:t>𝜌</m:t>
                    </m:r>
                  </m:oMath>
                </a14:m>
                <a:r>
                  <a:rPr lang="zh-CN" altLang="en-US" dirty="0"/>
                  <a:t>是单位体积的粒子数，即体密度，</a:t>
                </a:r>
                <a:r>
                  <a:rPr lang="en-US" altLang="zh-CN" dirty="0"/>
                  <a:t>A</a:t>
                </a:r>
                <a:r>
                  <a:rPr lang="zh-CN" altLang="en-US" dirty="0"/>
                  <a:t>代表投影面积，</a:t>
                </a:r>
                <a:r>
                  <a:rPr lang="en-US" altLang="zh-CN" dirty="0"/>
                  <a:t>NeRF</a:t>
                </a:r>
                <a:r>
                  <a:rPr lang="zh-CN" altLang="en-US" dirty="0"/>
                  <a:t>中用</a:t>
                </a:r>
                <a14:m>
                  <m:oMath xmlns:m="http://schemas.openxmlformats.org/officeDocument/2006/math">
                    <m:r>
                      <a:rPr lang="en-US" altLang="zh-CN" b="0" i="1" smtClean="0">
                        <a:latin typeface="Cambria Math" panose="02040503050406030204" pitchFamily="18" charset="0"/>
                      </a:rPr>
                      <m:t>𝜎</m:t>
                    </m:r>
                  </m:oMath>
                </a14:m>
                <a:r>
                  <a:rPr lang="zh-CN" altLang="en-US" dirty="0"/>
                  <a:t>来表示，反应了光被遮挡的速率。</a:t>
                </a:r>
                <a14:m>
                  <m:oMath xmlns:m="http://schemas.openxmlformats.org/officeDocument/2006/math">
                    <m:r>
                      <a:rPr lang="en-US" altLang="zh-CN" sz="1200" b="1" i="0" smtClean="0">
                        <a:solidFill>
                          <a:schemeClr val="tx1"/>
                        </a:solidFill>
                        <a:latin typeface="Cambria Math" panose="02040503050406030204" pitchFamily="18" charset="0"/>
                        <a:cs typeface="Times New Roman" panose="02020603050405020304" pitchFamily="18" charset="0"/>
                      </a:rPr>
                      <m:t>𝐜</m:t>
                    </m:r>
                    <m:d>
                      <m:dPr>
                        <m:ctrlPr>
                          <a:rPr lang="en-US" altLang="zh-CN" sz="1200" b="0" i="1" smtClean="0">
                            <a:solidFill>
                              <a:schemeClr val="tx1"/>
                            </a:solidFill>
                            <a:latin typeface="Cambria Math" panose="02040503050406030204" pitchFamily="18" charset="0"/>
                            <a:cs typeface="Times New Roman" panose="02020603050405020304" pitchFamily="18" charset="0"/>
                          </a:rPr>
                        </m:ctrlPr>
                      </m:dPr>
                      <m:e>
                        <m:r>
                          <a:rPr lang="en-US" altLang="zh-CN" sz="1200" b="0" i="1" smtClean="0">
                            <a:solidFill>
                              <a:schemeClr val="tx1"/>
                            </a:solidFill>
                            <a:latin typeface="Cambria Math" panose="02040503050406030204" pitchFamily="18" charset="0"/>
                            <a:cs typeface="Times New Roman" panose="02020603050405020304" pitchFamily="18" charset="0"/>
                          </a:rPr>
                          <m:t>𝑡</m:t>
                        </m:r>
                      </m:e>
                    </m:d>
                  </m:oMath>
                </a14:m>
                <a:r>
                  <a:rPr lang="en-US" altLang="zh-CN" dirty="0"/>
                  <a:t> </a:t>
                </a:r>
                <a:r>
                  <a:rPr lang="zh-CN" altLang="en-US" dirty="0"/>
                  <a:t>表示该相机视角下，该采样点的颜色</a:t>
                </a:r>
                <a:endParaRPr lang="en-US" altLang="zh-CN" dirty="0"/>
              </a:p>
              <a:p>
                <a:endParaRPr lang="en-US" altLang="zh-CN" dirty="0"/>
              </a:p>
              <a:p>
                <a:endParaRPr lang="en-US" altLang="zh-CN" dirty="0"/>
              </a:p>
              <a:p>
                <a:pPr algn="l"/>
                <a:r>
                  <a:rPr lang="en-US" altLang="zh-CN" dirty="0"/>
                  <a:t>NeRF</a:t>
                </a:r>
                <a:r>
                  <a:rPr lang="zh-CN" altLang="en-US" dirty="0"/>
                  <a:t>中，则将体密度</a:t>
                </a:r>
                <a:r>
                  <a:rPr lang="en-US" altLang="zh-CN" dirty="0"/>
                  <a:t>σ</a:t>
                </a:r>
                <a:r>
                  <a:rPr lang="zh-CN" altLang="en-US" dirty="0"/>
                  <a:t>作为消光系数代入，最终得到从近点</a:t>
                </a:r>
                <a:r>
                  <a:rPr lang="en-US" altLang="zh-CN" dirty="0" err="1"/>
                  <a:t>t_n</a:t>
                </a:r>
                <a:r>
                  <a:rPr lang="zh-CN" altLang="en-US" dirty="0"/>
                  <a:t>到采样点</a:t>
                </a:r>
                <a:r>
                  <a:rPr lang="en-US" altLang="zh-CN" dirty="0"/>
                  <a:t>t</a:t>
                </a:r>
                <a:r>
                  <a:rPr lang="zh-CN" altLang="en-US" dirty="0"/>
                  <a:t>的</a:t>
                </a:r>
                <a:r>
                  <a:rPr lang="zh-CN" altLang="en-US" b="0" i="0" dirty="0">
                    <a:solidFill>
                      <a:srgbClr val="333333"/>
                    </a:solidFill>
                    <a:effectLst/>
                    <a:latin typeface="Helvetica Neue"/>
                  </a:rPr>
                  <a:t>图片像素颜色的方法为：给定体密度方程 </a:t>
                </a:r>
                <a:r>
                  <a:rPr lang="el-GR" altLang="zh-CN" b="0" i="1" dirty="0">
                    <a:solidFill>
                      <a:srgbClr val="333333"/>
                    </a:solidFill>
                    <a:effectLst/>
                    <a:latin typeface="KaTeX_Math"/>
                  </a:rPr>
                  <a:t>σ</a:t>
                </a:r>
                <a:r>
                  <a:rPr lang="el-GR" altLang="zh-CN" b="0" i="0" dirty="0">
                    <a:solidFill>
                      <a:srgbClr val="333333"/>
                    </a:solidFill>
                    <a:effectLst/>
                    <a:latin typeface="Helvetica Neue"/>
                  </a:rPr>
                  <a:t> </a:t>
                </a:r>
                <a:r>
                  <a:rPr lang="zh-CN" altLang="el-GR" b="0" i="0" dirty="0">
                    <a:solidFill>
                      <a:srgbClr val="333333"/>
                    </a:solidFill>
                    <a:effectLst/>
                    <a:latin typeface="Helvetica Neue"/>
                  </a:rPr>
                  <a:t>，</a:t>
                </a:r>
                <a:r>
                  <a:rPr lang="zh-CN" altLang="en-US" b="0" i="0" dirty="0">
                    <a:solidFill>
                      <a:srgbClr val="333333"/>
                    </a:solidFill>
                    <a:effectLst/>
                    <a:latin typeface="Helvetica Neue"/>
                  </a:rPr>
                  <a:t>点颜色方程 </a:t>
                </a:r>
                <a:r>
                  <a:rPr lang="en-US" altLang="zh-CN" b="1" i="0" dirty="0">
                    <a:solidFill>
                      <a:srgbClr val="333333"/>
                    </a:solidFill>
                    <a:effectLst/>
                    <a:latin typeface="KaTeX_Main"/>
                  </a:rPr>
                  <a:t>c</a:t>
                </a:r>
                <a:r>
                  <a:rPr lang="zh-CN" altLang="en-US" b="0" i="0" dirty="0">
                    <a:solidFill>
                      <a:srgbClr val="333333"/>
                    </a:solidFill>
                    <a:effectLst/>
                    <a:latin typeface="Helvetica Neue"/>
                  </a:rPr>
                  <a:t>，相机位置 </a:t>
                </a:r>
                <a:r>
                  <a:rPr lang="en-US" altLang="zh-CN" b="1" i="0" dirty="0">
                    <a:solidFill>
                      <a:srgbClr val="333333"/>
                    </a:solidFill>
                    <a:effectLst/>
                    <a:latin typeface="KaTeX_Main"/>
                  </a:rPr>
                  <a:t>o</a:t>
                </a:r>
                <a:r>
                  <a:rPr lang="zh-CN" altLang="en-US" b="0" i="0" dirty="0">
                    <a:solidFill>
                      <a:srgbClr val="333333"/>
                    </a:solidFill>
                    <a:effectLst/>
                    <a:latin typeface="Helvetica Neue"/>
                  </a:rPr>
                  <a:t>，视角 </a:t>
                </a:r>
                <a:r>
                  <a:rPr lang="en-US" altLang="zh-CN" b="1" i="0" dirty="0">
                    <a:solidFill>
                      <a:srgbClr val="333333"/>
                    </a:solidFill>
                    <a:effectLst/>
                    <a:latin typeface="KaTeX_Main"/>
                  </a:rPr>
                  <a:t>d</a:t>
                </a:r>
                <a:r>
                  <a:rPr lang="zh-CN" altLang="en-US" b="0" i="0" dirty="0">
                    <a:solidFill>
                      <a:srgbClr val="333333"/>
                    </a:solidFill>
                    <a:effectLst/>
                    <a:latin typeface="Helvetica Neue"/>
                  </a:rPr>
                  <a:t>，因为在实际场景中不需要考虑离物体过远的场景，故在存在介质的区间，即近平面点 </a:t>
                </a:r>
                <a:r>
                  <a:rPr lang="en-US" altLang="zh-CN" b="0" i="0" dirty="0" err="1">
                    <a:solidFill>
                      <a:srgbClr val="333333"/>
                    </a:solidFill>
                    <a:effectLst/>
                    <a:latin typeface="KaTeX_Math"/>
                  </a:rPr>
                  <a:t>t_n</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到远平面点 </a:t>
                </a:r>
                <a:r>
                  <a:rPr lang="en-US" altLang="zh-CN" b="0" i="0" dirty="0" err="1">
                    <a:solidFill>
                      <a:srgbClr val="333333"/>
                    </a:solidFill>
                    <a:effectLst/>
                    <a:latin typeface="KaTeX_Math"/>
                  </a:rPr>
                  <a:t>t_f</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区间内，由任意相机光线 </a:t>
                </a:r>
                <a:r>
                  <a:rPr lang="en-US" altLang="zh-CN" b="1" i="0" dirty="0">
                    <a:solidFill>
                      <a:srgbClr val="333333"/>
                    </a:solidFill>
                    <a:effectLst/>
                    <a:latin typeface="KaTeX_Main"/>
                  </a:rPr>
                  <a:t>r</a:t>
                </a:r>
                <a:r>
                  <a:rPr lang="en-US" altLang="zh-CN" b="0" i="0" dirty="0">
                    <a:solidFill>
                      <a:srgbClr val="333333"/>
                    </a:solidFill>
                    <a:effectLst/>
                    <a:latin typeface="Helvetica Neue"/>
                  </a:rPr>
                  <a:t> </a:t>
                </a:r>
                <a:r>
                  <a:rPr lang="zh-CN" altLang="en-US" b="0" i="0" dirty="0">
                    <a:solidFill>
                      <a:srgbClr val="333333"/>
                    </a:solidFill>
                    <a:effectLst/>
                    <a:latin typeface="Helvetica Neue"/>
                  </a:rPr>
                  <a:t>上所有的点渲染出的像素颜色 </a:t>
                </a:r>
                <a:r>
                  <a:rPr lang="en-US" altLang="zh-CN" b="0" i="1" dirty="0">
                    <a:solidFill>
                      <a:srgbClr val="333333"/>
                    </a:solidFill>
                    <a:effectLst/>
                    <a:latin typeface="KaTeX_Math"/>
                  </a:rPr>
                  <a:t>C</a:t>
                </a:r>
                <a:r>
                  <a:rPr lang="en-US" altLang="zh-CN" b="0" i="0" dirty="0">
                    <a:solidFill>
                      <a:srgbClr val="333333"/>
                    </a:solidFill>
                    <a:effectLst/>
                    <a:latin typeface="KaTeX_Main"/>
                  </a:rPr>
                  <a:t>(</a:t>
                </a:r>
                <a:r>
                  <a:rPr lang="en-US" altLang="zh-CN" b="1" i="0" dirty="0">
                    <a:solidFill>
                      <a:srgbClr val="333333"/>
                    </a:solidFill>
                    <a:effectLst/>
                    <a:latin typeface="KaTeX_Main"/>
                  </a:rPr>
                  <a:t>r</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可以这样得到：</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14:m>
                  <m:oMathPara xmlns:m="http://schemas.openxmlformats.org/officeDocument/2006/math">
                    <m:oMathParaPr>
                      <m:jc m:val="centerGroup"/>
                    </m:oMathParaPr>
                    <m:oMath xmlns:m="http://schemas.openxmlformats.org/officeDocument/2006/math">
                      <m:r>
                        <a:rPr lang="en-US" altLang="zh-CN" sz="1200" i="1" smtClean="0">
                          <a:latin typeface="Cambria Math" panose="02040503050406030204" pitchFamily="18" charset="0"/>
                        </a:rPr>
                        <m:t>𝐶</m:t>
                      </m:r>
                      <m:d>
                        <m:dPr>
                          <m:ctrlPr>
                            <a:rPr lang="en-US" altLang="zh-CN" sz="1200" i="1" smtClean="0">
                              <a:latin typeface="Cambria Math" panose="02040503050406030204" pitchFamily="18" charset="0"/>
                            </a:rPr>
                          </m:ctrlPr>
                        </m:dPr>
                        <m:e>
                          <m:r>
                            <a:rPr lang="en-US" altLang="zh-CN" sz="1200" b="1" i="0">
                              <a:latin typeface="Cambria Math" panose="02040503050406030204" pitchFamily="18" charset="0"/>
                            </a:rPr>
                            <m:t>𝐫</m:t>
                          </m:r>
                        </m:e>
                      </m:d>
                      <m:r>
                        <a:rPr lang="en-US" altLang="zh-CN" sz="1200" i="1">
                          <a:latin typeface="Cambria Math" panose="02040503050406030204" pitchFamily="18" charset="0"/>
                        </a:rPr>
                        <m:t>=</m:t>
                      </m:r>
                      <m:nary>
                        <m:naryPr>
                          <m:ctrlPr>
                            <a:rPr lang="en-US" altLang="zh-CN" sz="1200" i="1" smtClean="0">
                              <a:latin typeface="Cambria Math" panose="02040503050406030204" pitchFamily="18" charset="0"/>
                            </a:rPr>
                          </m:ctrlPr>
                        </m:naryPr>
                        <m:sub>
                          <m:sSub>
                            <m:sSubPr>
                              <m:ctrlPr>
                                <a:rPr lang="en-US" altLang="zh-CN" sz="1200" b="0" i="1" smtClean="0">
                                  <a:latin typeface="Cambria Math" panose="02040503050406030204" pitchFamily="18" charset="0"/>
                                </a:rPr>
                              </m:ctrlPr>
                            </m:sSubPr>
                            <m:e>
                              <m:r>
                                <m:rPr>
                                  <m:brk m:alnAt="23"/>
                                </m:rPr>
                                <a:rPr lang="en-US" altLang="zh-CN" sz="1200" b="0" i="1" smtClean="0">
                                  <a:latin typeface="Cambria Math" panose="02040503050406030204" pitchFamily="18" charset="0"/>
                                </a:rPr>
                                <m:t>𝑡</m:t>
                              </m:r>
                            </m:e>
                            <m:sub>
                              <m:r>
                                <m:rPr>
                                  <m:brk m:alnAt="23"/>
                                </m:rPr>
                                <a:rPr lang="en-US" altLang="zh-CN" sz="1200" b="0" i="1" smtClean="0">
                                  <a:latin typeface="Cambria Math" panose="02040503050406030204" pitchFamily="18" charset="0"/>
                                </a:rPr>
                                <m:t>𝑛</m:t>
                              </m:r>
                            </m:sub>
                          </m:sSub>
                        </m:sub>
                        <m:sup>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𝑡</m:t>
                              </m:r>
                            </m:e>
                            <m:sub>
                              <m:r>
                                <a:rPr lang="en-US" altLang="zh-CN" sz="1200" b="0" i="1" smtClean="0">
                                  <a:latin typeface="Cambria Math" panose="02040503050406030204" pitchFamily="18" charset="0"/>
                                </a:rPr>
                                <m:t>𝑓</m:t>
                              </m:r>
                            </m:sub>
                          </m:sSub>
                        </m:sup>
                        <m:e>
                          <m:r>
                            <a:rPr lang="en-US" altLang="zh-CN" sz="1200" i="1">
                              <a:latin typeface="Cambria Math" panose="02040503050406030204" pitchFamily="18" charset="0"/>
                            </a:rPr>
                            <m:t>𝑇</m:t>
                          </m:r>
                          <m:d>
                            <m:dPr>
                              <m:ctrlPr>
                                <a:rPr lang="en-US" altLang="zh-CN" sz="1200" i="1">
                                  <a:latin typeface="Cambria Math" panose="02040503050406030204" pitchFamily="18" charset="0"/>
                                </a:rPr>
                              </m:ctrlPr>
                            </m:dPr>
                            <m:e>
                              <m:r>
                                <a:rPr lang="en-US" altLang="zh-CN" sz="1200" i="1">
                                  <a:latin typeface="Cambria Math" panose="02040503050406030204" pitchFamily="18" charset="0"/>
                                </a:rPr>
                                <m:t>𝑡</m:t>
                              </m:r>
                            </m:e>
                          </m:d>
                        </m:e>
                      </m:nary>
                      <m:r>
                        <a:rPr lang="en-US" altLang="zh-CN" sz="1200" i="1" smtClean="0">
                          <a:latin typeface="Cambria Math" panose="02040503050406030204" pitchFamily="18" charset="0"/>
                        </a:rPr>
                        <m:t>⋅</m:t>
                      </m:r>
                      <m:r>
                        <a:rPr lang="en-US" altLang="zh-CN" sz="1200" i="1" smtClean="0">
                          <a:latin typeface="Cambria Math" panose="02040503050406030204" pitchFamily="18" charset="0"/>
                        </a:rPr>
                        <m:t>𝜎</m:t>
                      </m:r>
                      <m:d>
                        <m:dPr>
                          <m:ctrlPr>
                            <a:rPr lang="en-US" altLang="zh-CN" sz="1200" i="1" smtClean="0">
                              <a:latin typeface="Cambria Math" panose="02040503050406030204" pitchFamily="18" charset="0"/>
                            </a:rPr>
                          </m:ctrlPr>
                        </m:dPr>
                        <m:e>
                          <m:r>
                            <a:rPr lang="en-US" altLang="zh-CN" sz="1200" b="1" i="0">
                              <a:latin typeface="Cambria Math" panose="02040503050406030204" pitchFamily="18" charset="0"/>
                            </a:rPr>
                            <m:t>𝐫</m:t>
                          </m:r>
                          <m:d>
                            <m:dPr>
                              <m:ctrlPr>
                                <a:rPr lang="en-US" altLang="zh-CN" sz="1200" b="1" i="1">
                                  <a:latin typeface="Cambria Math" panose="02040503050406030204" pitchFamily="18" charset="0"/>
                                </a:rPr>
                              </m:ctrlPr>
                            </m:dPr>
                            <m:e>
                              <m:r>
                                <a:rPr lang="en-US" altLang="zh-CN" sz="1200" i="1">
                                  <a:latin typeface="Cambria Math" panose="02040503050406030204" pitchFamily="18" charset="0"/>
                                </a:rPr>
                                <m:t>𝑡</m:t>
                              </m:r>
                            </m:e>
                          </m:d>
                        </m:e>
                      </m:d>
                      <m:r>
                        <a:rPr lang="en-US" altLang="zh-CN" sz="1200" i="1" smtClean="0">
                          <a:latin typeface="Cambria Math" panose="02040503050406030204" pitchFamily="18" charset="0"/>
                        </a:rPr>
                        <m:t>⋅</m:t>
                      </m:r>
                      <m:r>
                        <a:rPr lang="en-US" altLang="zh-CN" sz="1200" b="1" i="0">
                          <a:latin typeface="Cambria Math" panose="02040503050406030204" pitchFamily="18" charset="0"/>
                        </a:rPr>
                        <m:t>𝐜</m:t>
                      </m:r>
                      <m:d>
                        <m:dPr>
                          <m:ctrlPr>
                            <a:rPr lang="en-US" altLang="zh-CN" sz="1200" b="1" i="1" smtClean="0">
                              <a:latin typeface="Cambria Math" panose="02040503050406030204" pitchFamily="18" charset="0"/>
                            </a:rPr>
                          </m:ctrlPr>
                        </m:dPr>
                        <m:e>
                          <m:r>
                            <a:rPr lang="en-US" altLang="zh-CN" sz="1200" b="1" i="0">
                              <a:latin typeface="Cambria Math" panose="02040503050406030204" pitchFamily="18" charset="0"/>
                            </a:rPr>
                            <m:t>𝐫</m:t>
                          </m:r>
                          <m:d>
                            <m:dPr>
                              <m:ctrlPr>
                                <a:rPr lang="en-US" altLang="zh-CN" sz="1200" b="1" i="1">
                                  <a:latin typeface="Cambria Math" panose="02040503050406030204" pitchFamily="18" charset="0"/>
                                </a:rPr>
                              </m:ctrlPr>
                            </m:dPr>
                            <m:e>
                              <m:r>
                                <a:rPr lang="en-US" altLang="zh-CN" sz="1200" i="1">
                                  <a:latin typeface="Cambria Math" panose="02040503050406030204" pitchFamily="18" charset="0"/>
                                </a:rPr>
                                <m:t>𝑡</m:t>
                              </m:r>
                            </m:e>
                          </m:d>
                          <m:r>
                            <a:rPr lang="en-US" altLang="zh-CN" sz="1200" i="1">
                              <a:latin typeface="Cambria Math" panose="02040503050406030204" pitchFamily="18" charset="0"/>
                            </a:rPr>
                            <m:t>,</m:t>
                          </m:r>
                          <m:r>
                            <a:rPr lang="en-US" altLang="zh-CN" sz="1200" b="1" i="0">
                              <a:latin typeface="Cambria Math" panose="02040503050406030204" pitchFamily="18" charset="0"/>
                            </a:rPr>
                            <m:t>𝐝</m:t>
                          </m:r>
                        </m:e>
                      </m:d>
                      <m:r>
                        <a:rPr lang="en-US" altLang="zh-CN" sz="1200" i="1" smtClean="0">
                          <a:latin typeface="Cambria Math" panose="02040503050406030204" pitchFamily="18" charset="0"/>
                        </a:rPr>
                        <m:t>⋅</m:t>
                      </m:r>
                      <m:r>
                        <a:rPr lang="en-US" altLang="zh-CN" sz="1200" i="1">
                          <a:latin typeface="Cambria Math" panose="02040503050406030204" pitchFamily="18" charset="0"/>
                        </a:rPr>
                        <m:t>𝑑𝑡</m:t>
                      </m:r>
                    </m:oMath>
                  </m:oMathPara>
                </a14:m>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其中，</a:t>
                </a:r>
                <a:r>
                  <a:rPr lang="en-US" altLang="zh-CN" b="0" i="1" dirty="0">
                    <a:solidFill>
                      <a:srgbClr val="333333"/>
                    </a:solidFill>
                    <a:effectLst/>
                    <a:latin typeface="KaTeX_Math"/>
                  </a:rPr>
                  <a:t>dt</a:t>
                </a:r>
                <a:r>
                  <a:rPr lang="en-US" altLang="zh-CN" b="0" i="0" dirty="0">
                    <a:solidFill>
                      <a:srgbClr val="333333"/>
                    </a:solidFill>
                    <a:effectLst/>
                    <a:latin typeface="Helvetica Neue"/>
                  </a:rPr>
                  <a:t> </a:t>
                </a:r>
                <a:r>
                  <a:rPr lang="zh-CN" altLang="en-US" b="0" i="0" dirty="0">
                    <a:solidFill>
                      <a:srgbClr val="333333"/>
                    </a:solidFill>
                    <a:effectLst/>
                    <a:latin typeface="Helvetica Neue"/>
                  </a:rPr>
                  <a:t>表示光线在每个积分步骤中传播的微分步长，</a:t>
                </a:r>
                <a:r>
                  <a:rPr lang="el-GR" altLang="zh-CN" b="0" i="1" dirty="0">
                    <a:solidFill>
                      <a:srgbClr val="333333"/>
                    </a:solidFill>
                    <a:effectLst/>
                    <a:latin typeface="KaTeX_Math"/>
                  </a:rPr>
                  <a:t>σ</a:t>
                </a:r>
                <a:r>
                  <a:rPr lang="el-GR" altLang="zh-CN" b="0" i="0" dirty="0">
                    <a:solidFill>
                      <a:srgbClr val="333333"/>
                    </a:solidFill>
                    <a:effectLst/>
                    <a:latin typeface="KaTeX_Main"/>
                  </a:rPr>
                  <a:t>(</a:t>
                </a:r>
                <a:r>
                  <a:rPr lang="en-US" altLang="zh-CN" b="1" i="0" dirty="0">
                    <a:solidFill>
                      <a:srgbClr val="333333"/>
                    </a:solidFill>
                    <a:effectLst/>
                    <a:latin typeface="KaTeX_Main"/>
                  </a:rPr>
                  <a:t>r</a:t>
                </a:r>
                <a:r>
                  <a:rPr lang="en-US" altLang="zh-CN" b="0" i="0" dirty="0">
                    <a:solidFill>
                      <a:srgbClr val="333333"/>
                    </a:solidFill>
                    <a:effectLst/>
                    <a:latin typeface="KaTeX_Main"/>
                  </a:rPr>
                  <a:t>(</a:t>
                </a:r>
                <a:r>
                  <a:rPr lang="en-US" altLang="zh-CN" b="0" i="1" dirty="0">
                    <a:solidFill>
                      <a:srgbClr val="333333"/>
                    </a:solidFill>
                    <a:effectLst/>
                    <a:latin typeface="KaTeX_Math"/>
                  </a:rPr>
                  <a:t>t</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表示 </a:t>
                </a:r>
                <a14:m>
                  <m:oMath xmlns:m="http://schemas.openxmlformats.org/officeDocument/2006/math">
                    <m:r>
                      <a:rPr lang="en-US" altLang="zh-CN" sz="1200" b="1" i="0" smtClean="0">
                        <a:latin typeface="Cambria Math" panose="02040503050406030204" pitchFamily="18" charset="0"/>
                      </a:rPr>
                      <m:t>𝐫</m:t>
                    </m:r>
                    <m:d>
                      <m:dPr>
                        <m:ctrlPr>
                          <a:rPr lang="en-US" altLang="zh-CN" sz="1200" b="1" i="1">
                            <a:latin typeface="Cambria Math" panose="02040503050406030204" pitchFamily="18" charset="0"/>
                          </a:rPr>
                        </m:ctrlPr>
                      </m:dPr>
                      <m:e>
                        <m:r>
                          <a:rPr lang="en-US" altLang="zh-CN" sz="1200" i="1">
                            <a:latin typeface="Cambria Math" panose="02040503050406030204" pitchFamily="18" charset="0"/>
                          </a:rPr>
                          <m:t>𝑡</m:t>
                        </m:r>
                      </m:e>
                    </m:d>
                  </m:oMath>
                </a14:m>
                <a:r>
                  <a:rPr lang="zh-CN" altLang="en-US" b="0" i="0" dirty="0">
                    <a:solidFill>
                      <a:srgbClr val="333333"/>
                    </a:solidFill>
                    <a:effectLst/>
                    <a:latin typeface="Helvetica Neue"/>
                  </a:rPr>
                  <a:t> 点处的体密度， </a:t>
                </a:r>
                <a:r>
                  <a:rPr lang="en-US" altLang="zh-CN" b="1" i="0" dirty="0">
                    <a:solidFill>
                      <a:srgbClr val="333333"/>
                    </a:solidFill>
                    <a:effectLst/>
                    <a:latin typeface="KaTeX_Main"/>
                  </a:rPr>
                  <a:t>c</a:t>
                </a:r>
                <a:r>
                  <a:rPr lang="en-US" altLang="zh-CN" b="0" i="0" dirty="0">
                    <a:solidFill>
                      <a:srgbClr val="333333"/>
                    </a:solidFill>
                    <a:effectLst/>
                    <a:latin typeface="KaTeX_Main"/>
                  </a:rPr>
                  <a:t>(</a:t>
                </a:r>
                <a:r>
                  <a:rPr lang="en-US" altLang="zh-CN" b="1" i="0" dirty="0">
                    <a:solidFill>
                      <a:srgbClr val="333333"/>
                    </a:solidFill>
                    <a:effectLst/>
                    <a:latin typeface="KaTeX_Main"/>
                  </a:rPr>
                  <a:t>r</a:t>
                </a:r>
                <a:r>
                  <a:rPr lang="en-US" altLang="zh-CN" b="0" i="0" dirty="0">
                    <a:solidFill>
                      <a:srgbClr val="333333"/>
                    </a:solidFill>
                    <a:effectLst/>
                    <a:latin typeface="KaTeX_Main"/>
                  </a:rPr>
                  <a:t>(</a:t>
                </a:r>
                <a:r>
                  <a:rPr lang="en-US" altLang="zh-CN" b="0" i="1" dirty="0">
                    <a:solidFill>
                      <a:srgbClr val="333333"/>
                    </a:solidFill>
                    <a:effectLst/>
                    <a:latin typeface="KaTeX_Math"/>
                  </a:rPr>
                  <a:t>t</a:t>
                </a:r>
                <a:r>
                  <a:rPr lang="en-US" altLang="zh-CN" b="0" i="0" dirty="0">
                    <a:solidFill>
                      <a:srgbClr val="333333"/>
                    </a:solidFill>
                    <a:effectLst/>
                    <a:latin typeface="KaTeX_Main"/>
                  </a:rPr>
                  <a:t>),</a:t>
                </a:r>
                <a:r>
                  <a:rPr lang="en-US" altLang="zh-CN" b="1" i="0" dirty="0">
                    <a:solidFill>
                      <a:srgbClr val="333333"/>
                    </a:solidFill>
                    <a:effectLst/>
                    <a:latin typeface="KaTeX_Main"/>
                  </a:rPr>
                  <a:t>d</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表示光线 </a:t>
                </a:r>
                <a:r>
                  <a:rPr lang="en-US" altLang="zh-CN" b="1" i="0" dirty="0">
                    <a:solidFill>
                      <a:srgbClr val="333333"/>
                    </a:solidFill>
                    <a:effectLst/>
                    <a:latin typeface="KaTeX_Main"/>
                  </a:rPr>
                  <a:t>r</a:t>
                </a:r>
                <a:r>
                  <a:rPr lang="en-US" altLang="zh-CN" b="0" i="0" dirty="0">
                    <a:solidFill>
                      <a:srgbClr val="333333"/>
                    </a:solidFill>
                    <a:effectLst/>
                    <a:latin typeface="Helvetica Neue"/>
                  </a:rPr>
                  <a:t> </a:t>
                </a:r>
                <a:r>
                  <a:rPr lang="zh-CN" altLang="en-US" b="0" i="0" dirty="0">
                    <a:solidFill>
                      <a:srgbClr val="333333"/>
                    </a:solidFill>
                    <a:effectLst/>
                    <a:latin typeface="Helvetica Neue"/>
                  </a:rPr>
                  <a:t>在视角 </a:t>
                </a:r>
                <a:r>
                  <a:rPr lang="en-US" altLang="zh-CN" b="1" i="0" dirty="0">
                    <a:solidFill>
                      <a:srgbClr val="333333"/>
                    </a:solidFill>
                    <a:effectLst/>
                    <a:latin typeface="KaTeX_Main"/>
                  </a:rPr>
                  <a:t>d</a:t>
                </a:r>
                <a:r>
                  <a:rPr lang="en-US" altLang="zh-CN" b="0" i="0" dirty="0">
                    <a:solidFill>
                      <a:srgbClr val="333333"/>
                    </a:solidFill>
                    <a:effectLst/>
                    <a:latin typeface="Helvetica Neue"/>
                  </a:rPr>
                  <a:t> </a:t>
                </a:r>
                <a:r>
                  <a:rPr lang="zh-CN" altLang="en-US" b="0" i="0" dirty="0">
                    <a:solidFill>
                      <a:srgbClr val="333333"/>
                    </a:solidFill>
                    <a:effectLst/>
                    <a:latin typeface="Helvetica Neue"/>
                  </a:rPr>
                  <a:t>下 </a:t>
                </a:r>
                <a:r>
                  <a:rPr lang="en-US" altLang="zh-CN" b="0" i="1" dirty="0">
                    <a:solidFill>
                      <a:srgbClr val="333333"/>
                    </a:solidFill>
                    <a:effectLst/>
                    <a:latin typeface="KaTeX_Math"/>
                  </a:rPr>
                  <a:t>t</a:t>
                </a:r>
                <a:r>
                  <a:rPr lang="en-US" altLang="zh-CN" b="0" i="0" dirty="0">
                    <a:solidFill>
                      <a:srgbClr val="333333"/>
                    </a:solidFill>
                    <a:effectLst/>
                    <a:latin typeface="Helvetica Neue"/>
                  </a:rPr>
                  <a:t> </a:t>
                </a:r>
                <a:r>
                  <a:rPr lang="zh-CN" altLang="en-US" b="0" i="0" dirty="0">
                    <a:solidFill>
                      <a:srgbClr val="333333"/>
                    </a:solidFill>
                    <a:effectLst/>
                    <a:latin typeface="Helvetica Neue"/>
                  </a:rPr>
                  <a:t>点颜色。由公式也能看出，视角只影响采样点的颜色，并不会影响采样点的体密度。</a:t>
                </a:r>
                <a:r>
                  <a:rPr lang="en-US" altLang="zh-CN" b="0" i="1" dirty="0">
                    <a:solidFill>
                      <a:srgbClr val="333333"/>
                    </a:solidFill>
                    <a:effectLst/>
                    <a:latin typeface="KaTeX_Math"/>
                  </a:rPr>
                  <a:t>T</a:t>
                </a:r>
                <a:r>
                  <a:rPr lang="en-US" altLang="zh-CN" b="0" i="0" dirty="0">
                    <a:solidFill>
                      <a:srgbClr val="333333"/>
                    </a:solidFill>
                    <a:effectLst/>
                    <a:latin typeface="KaTeX_Main"/>
                  </a:rPr>
                  <a:t>(</a:t>
                </a:r>
                <a:r>
                  <a:rPr lang="en-US" altLang="zh-CN" b="0" i="1" dirty="0">
                    <a:solidFill>
                      <a:srgbClr val="333333"/>
                    </a:solidFill>
                    <a:effectLst/>
                    <a:latin typeface="KaTeX_Math"/>
                  </a:rPr>
                  <a:t>t)</a:t>
                </a:r>
                <a:r>
                  <a:rPr lang="zh-CN" altLang="en-US" b="0" i="0" dirty="0">
                    <a:solidFill>
                      <a:srgbClr val="333333"/>
                    </a:solidFill>
                    <a:effectLst/>
                    <a:latin typeface="Helvetica Neue"/>
                  </a:rPr>
                  <a:t>表示从近点 </a:t>
                </a:r>
                <a:r>
                  <a:rPr lang="en-US" altLang="zh-CN" b="0" i="0" dirty="0" err="1">
                    <a:solidFill>
                      <a:srgbClr val="333333"/>
                    </a:solidFill>
                    <a:effectLst/>
                    <a:latin typeface="Helvetica Neue"/>
                  </a:rPr>
                  <a:t>t_</a:t>
                </a:r>
                <a:r>
                  <a:rPr lang="en-US" altLang="zh-CN" b="0" i="1" dirty="0" err="1">
                    <a:solidFill>
                      <a:srgbClr val="333333"/>
                    </a:solidFill>
                    <a:effectLst/>
                    <a:latin typeface="KaTeX_Math"/>
                  </a:rPr>
                  <a:t>n</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到点 </a:t>
                </a:r>
                <a:r>
                  <a:rPr lang="en-US" altLang="zh-CN" b="0" i="1" dirty="0">
                    <a:solidFill>
                      <a:srgbClr val="333333"/>
                    </a:solidFill>
                    <a:effectLst/>
                    <a:latin typeface="KaTeX_Math"/>
                  </a:rPr>
                  <a:t>t</a:t>
                </a:r>
                <a:r>
                  <a:rPr lang="en-US" altLang="zh-CN" b="0" i="0" dirty="0">
                    <a:solidFill>
                      <a:srgbClr val="333333"/>
                    </a:solidFill>
                    <a:effectLst/>
                    <a:latin typeface="Helvetica Neue"/>
                  </a:rPr>
                  <a:t> </a:t>
                </a:r>
                <a:r>
                  <a:rPr lang="zh-CN" altLang="en-US" b="0" i="0" dirty="0">
                    <a:solidFill>
                      <a:srgbClr val="333333"/>
                    </a:solidFill>
                    <a:effectLst/>
                    <a:latin typeface="Helvetica Neue"/>
                  </a:rPr>
                  <a:t>在无遮挡情况下的累计透明度。</a:t>
                </a:r>
                <a:endParaRPr lang="en-US" altLang="zh-CN" b="0" i="0" dirty="0">
                  <a:solidFill>
                    <a:srgbClr val="333333"/>
                  </a:solidFill>
                  <a:effectLst/>
                  <a:latin typeface="Helvetica Neue"/>
                </a:endParaRPr>
              </a:p>
              <a:p>
                <a:pPr algn="l"/>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大家如果对这个推导有兴趣，可以看看这篇知乎专栏。</a:t>
                </a:r>
              </a:p>
            </p:txBody>
          </p:sp>
        </mc:Choice>
        <mc:Fallback xmlns="">
          <p:sp>
            <p:nvSpPr>
              <p:cNvPr id="3" name="备注占位符 2"/>
              <p:cNvSpPr>
                <a:spLocks noGrp="1"/>
              </p:cNvSpPr>
              <p:nvPr>
                <p:ph type="body" idx="1"/>
              </p:nvPr>
            </p:nvSpPr>
            <p:spPr/>
            <p:txBody>
              <a:bodyPr/>
              <a:lstStyle/>
              <a:p>
                <a:r>
                  <a:rPr lang="zh-CN" altLang="en-US" dirty="0"/>
                  <a:t>其中最通常被采用的就是吸收发散结合模型，</a:t>
                </a:r>
                <a:r>
                  <a:rPr lang="en-US" altLang="zh-CN" dirty="0"/>
                  <a:t>NeRF</a:t>
                </a:r>
                <a:r>
                  <a:rPr lang="zh-CN" altLang="en-US" dirty="0"/>
                  <a:t>也采用该模型。</a:t>
                </a:r>
                <a:endParaRPr lang="en-US" altLang="zh-CN" dirty="0"/>
              </a:p>
              <a:p>
                <a:r>
                  <a:rPr lang="zh-CN" altLang="en-US" dirty="0"/>
                  <a:t>那么根据文中给出的公式，从</a:t>
                </a:r>
                <a:r>
                  <a:rPr lang="en-US" altLang="zh-CN" dirty="0"/>
                  <a:t>volume</a:t>
                </a:r>
                <a:r>
                  <a:rPr lang="zh-CN" altLang="en-US" dirty="0"/>
                  <a:t>边缘 </a:t>
                </a:r>
                <a:r>
                  <a:rPr lang="en-US" altLang="zh-CN" dirty="0"/>
                  <a:t>s=0 </a:t>
                </a:r>
                <a:r>
                  <a:rPr lang="zh-CN" altLang="en-US" dirty="0"/>
                  <a:t>积分到 相机 </a:t>
                </a:r>
                <a:r>
                  <a:rPr lang="en-US" altLang="zh-CN" dirty="0"/>
                  <a:t>s=D</a:t>
                </a:r>
                <a:r>
                  <a:rPr lang="zh-CN" altLang="en-US" dirty="0"/>
                  <a:t>，可以得到成像平面该采样点的颜色 </a:t>
                </a:r>
                <a:r>
                  <a:rPr lang="en-US" altLang="zh-CN" sz="1200" b="0" i="0">
                    <a:solidFill>
                      <a:schemeClr val="tx1"/>
                    </a:solidFill>
                    <a:latin typeface="Cambria Math" panose="02040503050406030204" pitchFamily="18" charset="0"/>
                    <a:cs typeface="Times New Roman" panose="02020603050405020304" pitchFamily="18" charset="0"/>
                  </a:rPr>
                  <a:t>𝐼(𝐷)</a:t>
                </a:r>
                <a:r>
                  <a:rPr lang="zh-CN" altLang="en-US" dirty="0"/>
                  <a:t>，</a:t>
                </a:r>
                <a:endParaRPr lang="en-US" altLang="zh-CN" dirty="0"/>
              </a:p>
              <a:p>
                <a:r>
                  <a:rPr lang="en-US" altLang="zh-CN" sz="1200" b="0" i="0">
                    <a:solidFill>
                      <a:schemeClr val="tx1"/>
                    </a:solidFill>
                    <a:latin typeface="Cambria Math" panose="02040503050406030204" pitchFamily="18" charset="0"/>
                    <a:cs typeface="Times New Roman" panose="02020603050405020304" pitchFamily="18" charset="0"/>
                  </a:rPr>
                  <a:t>𝜏(𝑡)</a:t>
                </a:r>
                <a:r>
                  <a:rPr lang="zh-CN" altLang="en-US" dirty="0"/>
                  <a:t>代表消光系数，反应了光被遮挡的速率。</a:t>
                </a:r>
                <a:r>
                  <a:rPr lang="en-US" altLang="zh-CN" sz="1200" b="1" i="0">
                    <a:solidFill>
                      <a:schemeClr val="tx1"/>
                    </a:solidFill>
                    <a:latin typeface="Cambria Math" panose="02040503050406030204" pitchFamily="18" charset="0"/>
                    <a:cs typeface="Times New Roman" panose="02020603050405020304" pitchFamily="18" charset="0"/>
                  </a:rPr>
                  <a:t>𝐜</a:t>
                </a:r>
                <a:r>
                  <a:rPr lang="en-US" altLang="zh-CN" sz="1200" b="0" i="0">
                    <a:solidFill>
                      <a:schemeClr val="tx1"/>
                    </a:solidFill>
                    <a:latin typeface="Cambria Math" panose="02040503050406030204" pitchFamily="18" charset="0"/>
                    <a:cs typeface="Times New Roman" panose="02020603050405020304" pitchFamily="18" charset="0"/>
                  </a:rPr>
                  <a:t>(𝑡)</a:t>
                </a:r>
                <a:r>
                  <a:rPr lang="en-US" altLang="zh-CN" dirty="0"/>
                  <a:t> </a:t>
                </a:r>
                <a:r>
                  <a:rPr lang="zh-CN" altLang="en-US" dirty="0"/>
                  <a:t>表示该相机视角下，该采样点的颜色</a:t>
                </a:r>
                <a:endParaRPr lang="en-US" altLang="zh-CN" dirty="0"/>
              </a:p>
              <a:p>
                <a:pPr algn="l"/>
                <a:r>
                  <a:rPr lang="en-US" altLang="zh-CN" dirty="0"/>
                  <a:t>NeRF</a:t>
                </a:r>
                <a:r>
                  <a:rPr lang="zh-CN" altLang="en-US" dirty="0"/>
                  <a:t>中，则将体密度</a:t>
                </a:r>
                <a:r>
                  <a:rPr lang="en-US" altLang="zh-CN" dirty="0"/>
                  <a:t>σ</a:t>
                </a:r>
                <a:r>
                  <a:rPr lang="zh-CN" altLang="en-US" dirty="0"/>
                  <a:t>作为消光系数代入，最终得到从近点</a:t>
                </a:r>
                <a:r>
                  <a:rPr lang="en-US" altLang="zh-CN" dirty="0" err="1"/>
                  <a:t>t_n</a:t>
                </a:r>
                <a:r>
                  <a:rPr lang="zh-CN" altLang="en-US" dirty="0"/>
                  <a:t>到采样点</a:t>
                </a:r>
                <a:r>
                  <a:rPr lang="en-US" altLang="zh-CN" dirty="0"/>
                  <a:t>t</a:t>
                </a:r>
                <a:r>
                  <a:rPr lang="zh-CN" altLang="en-US" dirty="0"/>
                  <a:t>的</a:t>
                </a:r>
                <a:r>
                  <a:rPr lang="zh-CN" altLang="en-US" b="0" i="0" dirty="0">
                    <a:solidFill>
                      <a:srgbClr val="333333"/>
                    </a:solidFill>
                    <a:effectLst/>
                    <a:latin typeface="Helvetica Neue"/>
                  </a:rPr>
                  <a:t>图片像素颜色的方法为：给定体密度方程 </a:t>
                </a:r>
                <a:r>
                  <a:rPr lang="el-GR" altLang="zh-CN" b="0" i="1" dirty="0">
                    <a:solidFill>
                      <a:srgbClr val="333333"/>
                    </a:solidFill>
                    <a:effectLst/>
                    <a:latin typeface="KaTeX_Math"/>
                  </a:rPr>
                  <a:t>σ</a:t>
                </a:r>
                <a:r>
                  <a:rPr lang="el-GR" altLang="zh-CN" b="0" i="0" dirty="0">
                    <a:solidFill>
                      <a:srgbClr val="333333"/>
                    </a:solidFill>
                    <a:effectLst/>
                    <a:latin typeface="Helvetica Neue"/>
                  </a:rPr>
                  <a:t> </a:t>
                </a:r>
                <a:r>
                  <a:rPr lang="zh-CN" altLang="el-GR" b="0" i="0" dirty="0">
                    <a:solidFill>
                      <a:srgbClr val="333333"/>
                    </a:solidFill>
                    <a:effectLst/>
                    <a:latin typeface="Helvetica Neue"/>
                  </a:rPr>
                  <a:t>，</a:t>
                </a:r>
                <a:r>
                  <a:rPr lang="zh-CN" altLang="en-US" b="0" i="0" dirty="0">
                    <a:solidFill>
                      <a:srgbClr val="333333"/>
                    </a:solidFill>
                    <a:effectLst/>
                    <a:latin typeface="Helvetica Neue"/>
                  </a:rPr>
                  <a:t>点颜色方程 </a:t>
                </a:r>
                <a:r>
                  <a:rPr lang="en-US" altLang="zh-CN" b="1" i="0" dirty="0">
                    <a:solidFill>
                      <a:srgbClr val="333333"/>
                    </a:solidFill>
                    <a:effectLst/>
                    <a:latin typeface="KaTeX_Main"/>
                  </a:rPr>
                  <a:t>c</a:t>
                </a:r>
                <a:r>
                  <a:rPr lang="zh-CN" altLang="en-US" b="0" i="0" dirty="0">
                    <a:solidFill>
                      <a:srgbClr val="333333"/>
                    </a:solidFill>
                    <a:effectLst/>
                    <a:latin typeface="Helvetica Neue"/>
                  </a:rPr>
                  <a:t>，相机位置 </a:t>
                </a:r>
                <a:r>
                  <a:rPr lang="en-US" altLang="zh-CN" b="1" i="0" dirty="0">
                    <a:solidFill>
                      <a:srgbClr val="333333"/>
                    </a:solidFill>
                    <a:effectLst/>
                    <a:latin typeface="KaTeX_Main"/>
                  </a:rPr>
                  <a:t>o</a:t>
                </a:r>
                <a:r>
                  <a:rPr lang="zh-CN" altLang="en-US" b="0" i="0" dirty="0">
                    <a:solidFill>
                      <a:srgbClr val="333333"/>
                    </a:solidFill>
                    <a:effectLst/>
                    <a:latin typeface="Helvetica Neue"/>
                  </a:rPr>
                  <a:t>，视角 </a:t>
                </a:r>
                <a:r>
                  <a:rPr lang="en-US" altLang="zh-CN" b="1" i="0" dirty="0">
                    <a:solidFill>
                      <a:srgbClr val="333333"/>
                    </a:solidFill>
                    <a:effectLst/>
                    <a:latin typeface="KaTeX_Main"/>
                  </a:rPr>
                  <a:t>d</a:t>
                </a:r>
                <a:r>
                  <a:rPr lang="zh-CN" altLang="en-US" b="0" i="0" dirty="0">
                    <a:solidFill>
                      <a:srgbClr val="333333"/>
                    </a:solidFill>
                    <a:effectLst/>
                    <a:latin typeface="Helvetica Neue"/>
                  </a:rPr>
                  <a:t>，因为在实际场景中不需要考虑离物体过远的场景，故在存在介质的区间，即近平面点 </a:t>
                </a:r>
                <a:r>
                  <a:rPr lang="en-US" altLang="zh-CN" b="0" i="0" dirty="0" err="1">
                    <a:solidFill>
                      <a:srgbClr val="333333"/>
                    </a:solidFill>
                    <a:effectLst/>
                    <a:latin typeface="KaTeX_Math"/>
                  </a:rPr>
                  <a:t>t_n</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到远平面点 </a:t>
                </a:r>
                <a:r>
                  <a:rPr lang="en-US" altLang="zh-CN" b="0" i="0" dirty="0" err="1">
                    <a:solidFill>
                      <a:srgbClr val="333333"/>
                    </a:solidFill>
                    <a:effectLst/>
                    <a:latin typeface="KaTeX_Math"/>
                  </a:rPr>
                  <a:t>t_f</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区间内，由任意相机光线 </a:t>
                </a:r>
                <a:r>
                  <a:rPr lang="en-US" altLang="zh-CN" b="1" i="0" dirty="0">
                    <a:solidFill>
                      <a:srgbClr val="333333"/>
                    </a:solidFill>
                    <a:effectLst/>
                    <a:latin typeface="KaTeX_Main"/>
                  </a:rPr>
                  <a:t>r</a:t>
                </a:r>
                <a:r>
                  <a:rPr lang="en-US" altLang="zh-CN" b="0" i="0" dirty="0">
                    <a:solidFill>
                      <a:srgbClr val="333333"/>
                    </a:solidFill>
                    <a:effectLst/>
                    <a:latin typeface="Helvetica Neue"/>
                  </a:rPr>
                  <a:t> </a:t>
                </a:r>
                <a:r>
                  <a:rPr lang="zh-CN" altLang="en-US" b="0" i="0" dirty="0">
                    <a:solidFill>
                      <a:srgbClr val="333333"/>
                    </a:solidFill>
                    <a:effectLst/>
                    <a:latin typeface="Helvetica Neue"/>
                  </a:rPr>
                  <a:t>上所有的点渲染出的像素颜色 </a:t>
                </a:r>
                <a:r>
                  <a:rPr lang="en-US" altLang="zh-CN" b="0" i="1" dirty="0">
                    <a:solidFill>
                      <a:srgbClr val="333333"/>
                    </a:solidFill>
                    <a:effectLst/>
                    <a:latin typeface="KaTeX_Math"/>
                  </a:rPr>
                  <a:t>C</a:t>
                </a:r>
                <a:r>
                  <a:rPr lang="en-US" altLang="zh-CN" b="0" i="0" dirty="0">
                    <a:solidFill>
                      <a:srgbClr val="333333"/>
                    </a:solidFill>
                    <a:effectLst/>
                    <a:latin typeface="KaTeX_Main"/>
                  </a:rPr>
                  <a:t>(</a:t>
                </a:r>
                <a:r>
                  <a:rPr lang="en-US" altLang="zh-CN" b="1" i="0" dirty="0">
                    <a:solidFill>
                      <a:srgbClr val="333333"/>
                    </a:solidFill>
                    <a:effectLst/>
                    <a:latin typeface="KaTeX_Main"/>
                  </a:rPr>
                  <a:t>r</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可以这样得到：</a:t>
                </a:r>
                <a:endParaRPr lang="en-US" altLang="zh-CN" b="0" i="0" dirty="0">
                  <a:solidFill>
                    <a:srgbClr val="333333"/>
                  </a:solidFill>
                  <a:effectLst/>
                  <a:latin typeface="Helvetica Neue"/>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i="0">
                    <a:latin typeface="Cambria Math" panose="02040503050406030204" pitchFamily="18" charset="0"/>
                  </a:rPr>
                  <a:t>𝐶(</a:t>
                </a:r>
                <a:r>
                  <a:rPr lang="en-US" altLang="zh-CN" sz="1200" b="1" i="0">
                    <a:latin typeface="Cambria Math" panose="02040503050406030204" pitchFamily="18" charset="0"/>
                  </a:rPr>
                  <a:t>𝐫)</a:t>
                </a:r>
                <a:r>
                  <a:rPr lang="en-US" altLang="zh-CN" sz="1200" i="0">
                    <a:latin typeface="Cambria Math" panose="02040503050406030204" pitchFamily="18" charset="0"/>
                  </a:rPr>
                  <a:t>=∫</a:t>
                </a:r>
                <a:r>
                  <a:rPr lang="en-US" altLang="zh-CN" sz="1200" b="0" i="0">
                    <a:latin typeface="Cambria Math" panose="02040503050406030204" pitchFamily="18" charset="0"/>
                  </a:rPr>
                  <a:t>_(𝑡_𝑛)^(𝑡_𝑓)▒</a:t>
                </a:r>
                <a:r>
                  <a:rPr lang="en-US" altLang="zh-CN" sz="1200" i="0">
                    <a:latin typeface="Cambria Math" panose="02040503050406030204" pitchFamily="18" charset="0"/>
                  </a:rPr>
                  <a:t>𝑇(𝑡) ⋅𝜎(</a:t>
                </a:r>
                <a:r>
                  <a:rPr lang="en-US" altLang="zh-CN" sz="1200" b="1" i="0">
                    <a:latin typeface="Cambria Math" panose="02040503050406030204" pitchFamily="18" charset="0"/>
                  </a:rPr>
                  <a:t>𝐫(</a:t>
                </a:r>
                <a:r>
                  <a:rPr lang="en-US" altLang="zh-CN" sz="1200" i="0">
                    <a:latin typeface="Cambria Math" panose="02040503050406030204" pitchFamily="18" charset="0"/>
                  </a:rPr>
                  <a:t>𝑡</a:t>
                </a:r>
                <a:r>
                  <a:rPr lang="en-US" altLang="zh-CN" sz="1200" b="1" i="0">
                    <a:latin typeface="Cambria Math" panose="02040503050406030204" pitchFamily="18" charset="0"/>
                  </a:rPr>
                  <a:t>))</a:t>
                </a:r>
                <a:r>
                  <a:rPr lang="en-US" altLang="zh-CN" sz="1200" i="0">
                    <a:latin typeface="Cambria Math" panose="02040503050406030204" pitchFamily="18" charset="0"/>
                  </a:rPr>
                  <a:t>⋅</a:t>
                </a:r>
                <a:r>
                  <a:rPr lang="en-US" altLang="zh-CN" sz="1200" b="1" i="0">
                    <a:latin typeface="Cambria Math" panose="02040503050406030204" pitchFamily="18" charset="0"/>
                  </a:rPr>
                  <a:t>𝐜(𝐫(</a:t>
                </a:r>
                <a:r>
                  <a:rPr lang="en-US" altLang="zh-CN" sz="1200" i="0">
                    <a:latin typeface="Cambria Math" panose="02040503050406030204" pitchFamily="18" charset="0"/>
                  </a:rPr>
                  <a:t>𝑡</a:t>
                </a:r>
                <a:r>
                  <a:rPr lang="en-US" altLang="zh-CN" sz="1200" b="1" i="0">
                    <a:latin typeface="Cambria Math" panose="02040503050406030204" pitchFamily="18" charset="0"/>
                  </a:rPr>
                  <a:t>)</a:t>
                </a:r>
                <a:r>
                  <a:rPr lang="en-US" altLang="zh-CN" sz="1200" i="0">
                    <a:latin typeface="Cambria Math" panose="02040503050406030204" pitchFamily="18" charset="0"/>
                  </a:rPr>
                  <a:t>,</a:t>
                </a:r>
                <a:r>
                  <a:rPr lang="en-US" altLang="zh-CN" sz="1200" b="1" i="0">
                    <a:latin typeface="Cambria Math" panose="02040503050406030204" pitchFamily="18" charset="0"/>
                  </a:rPr>
                  <a:t>𝐝)</a:t>
                </a:r>
                <a:r>
                  <a:rPr lang="en-US" altLang="zh-CN" sz="1200" i="0">
                    <a:latin typeface="Cambria Math" panose="02040503050406030204" pitchFamily="18" charset="0"/>
                  </a:rPr>
                  <a:t>⋅𝑑𝑡</a:t>
                </a:r>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其中，</a:t>
                </a:r>
                <a:r>
                  <a:rPr lang="en-US" altLang="zh-CN" b="0" i="1" dirty="0">
                    <a:solidFill>
                      <a:srgbClr val="333333"/>
                    </a:solidFill>
                    <a:effectLst/>
                    <a:latin typeface="KaTeX_Math"/>
                  </a:rPr>
                  <a:t>dt</a:t>
                </a:r>
                <a:r>
                  <a:rPr lang="en-US" altLang="zh-CN" b="0" i="0" dirty="0">
                    <a:solidFill>
                      <a:srgbClr val="333333"/>
                    </a:solidFill>
                    <a:effectLst/>
                    <a:latin typeface="Helvetica Neue"/>
                  </a:rPr>
                  <a:t> </a:t>
                </a:r>
                <a:r>
                  <a:rPr lang="zh-CN" altLang="en-US" b="0" i="0" dirty="0">
                    <a:solidFill>
                      <a:srgbClr val="333333"/>
                    </a:solidFill>
                    <a:effectLst/>
                    <a:latin typeface="Helvetica Neue"/>
                  </a:rPr>
                  <a:t>表示光线在每个积分步骤中传播的微分步长，</a:t>
                </a:r>
                <a:r>
                  <a:rPr lang="el-GR" altLang="zh-CN" b="0" i="1" dirty="0">
                    <a:solidFill>
                      <a:srgbClr val="333333"/>
                    </a:solidFill>
                    <a:effectLst/>
                    <a:latin typeface="KaTeX_Math"/>
                  </a:rPr>
                  <a:t>σ</a:t>
                </a:r>
                <a:r>
                  <a:rPr lang="el-GR" altLang="zh-CN" b="0" i="0" dirty="0">
                    <a:solidFill>
                      <a:srgbClr val="333333"/>
                    </a:solidFill>
                    <a:effectLst/>
                    <a:latin typeface="KaTeX_Main"/>
                  </a:rPr>
                  <a:t>(</a:t>
                </a:r>
                <a:r>
                  <a:rPr lang="en-US" altLang="zh-CN" b="1" i="0" dirty="0">
                    <a:solidFill>
                      <a:srgbClr val="333333"/>
                    </a:solidFill>
                    <a:effectLst/>
                    <a:latin typeface="KaTeX_Main"/>
                  </a:rPr>
                  <a:t>r</a:t>
                </a:r>
                <a:r>
                  <a:rPr lang="en-US" altLang="zh-CN" b="0" i="0" dirty="0">
                    <a:solidFill>
                      <a:srgbClr val="333333"/>
                    </a:solidFill>
                    <a:effectLst/>
                    <a:latin typeface="KaTeX_Main"/>
                  </a:rPr>
                  <a:t>(</a:t>
                </a:r>
                <a:r>
                  <a:rPr lang="en-US" altLang="zh-CN" b="0" i="1" dirty="0">
                    <a:solidFill>
                      <a:srgbClr val="333333"/>
                    </a:solidFill>
                    <a:effectLst/>
                    <a:latin typeface="KaTeX_Math"/>
                  </a:rPr>
                  <a:t>t</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表示 </a:t>
                </a:r>
                <a:r>
                  <a:rPr lang="en-US" altLang="zh-CN" sz="1200" b="1" i="0">
                    <a:latin typeface="Cambria Math" panose="02040503050406030204" pitchFamily="18" charset="0"/>
                  </a:rPr>
                  <a:t>𝐫(</a:t>
                </a:r>
                <a:r>
                  <a:rPr lang="en-US" altLang="zh-CN" sz="1200" i="0">
                    <a:latin typeface="Cambria Math" panose="02040503050406030204" pitchFamily="18" charset="0"/>
                  </a:rPr>
                  <a:t>𝑡</a:t>
                </a:r>
                <a:r>
                  <a:rPr lang="en-US" altLang="zh-CN" sz="1200" b="1" i="0">
                    <a:latin typeface="Cambria Math" panose="02040503050406030204" pitchFamily="18" charset="0"/>
                  </a:rPr>
                  <a:t>)</a:t>
                </a:r>
                <a:r>
                  <a:rPr lang="zh-CN" altLang="en-US" b="0" i="0" dirty="0">
                    <a:solidFill>
                      <a:srgbClr val="333333"/>
                    </a:solidFill>
                    <a:effectLst/>
                    <a:latin typeface="Helvetica Neue"/>
                  </a:rPr>
                  <a:t> 点处的体密度， </a:t>
                </a:r>
                <a:r>
                  <a:rPr lang="en-US" altLang="zh-CN" b="1" i="0" dirty="0">
                    <a:solidFill>
                      <a:srgbClr val="333333"/>
                    </a:solidFill>
                    <a:effectLst/>
                    <a:latin typeface="KaTeX_Main"/>
                  </a:rPr>
                  <a:t>c</a:t>
                </a:r>
                <a:r>
                  <a:rPr lang="en-US" altLang="zh-CN" b="0" i="0" dirty="0">
                    <a:solidFill>
                      <a:srgbClr val="333333"/>
                    </a:solidFill>
                    <a:effectLst/>
                    <a:latin typeface="KaTeX_Main"/>
                  </a:rPr>
                  <a:t>(</a:t>
                </a:r>
                <a:r>
                  <a:rPr lang="en-US" altLang="zh-CN" b="1" i="0" dirty="0">
                    <a:solidFill>
                      <a:srgbClr val="333333"/>
                    </a:solidFill>
                    <a:effectLst/>
                    <a:latin typeface="KaTeX_Main"/>
                  </a:rPr>
                  <a:t>r</a:t>
                </a:r>
                <a:r>
                  <a:rPr lang="en-US" altLang="zh-CN" b="0" i="0" dirty="0">
                    <a:solidFill>
                      <a:srgbClr val="333333"/>
                    </a:solidFill>
                    <a:effectLst/>
                    <a:latin typeface="KaTeX_Main"/>
                  </a:rPr>
                  <a:t>(</a:t>
                </a:r>
                <a:r>
                  <a:rPr lang="en-US" altLang="zh-CN" b="0" i="1" dirty="0">
                    <a:solidFill>
                      <a:srgbClr val="333333"/>
                    </a:solidFill>
                    <a:effectLst/>
                    <a:latin typeface="KaTeX_Math"/>
                  </a:rPr>
                  <a:t>t</a:t>
                </a:r>
                <a:r>
                  <a:rPr lang="en-US" altLang="zh-CN" b="0" i="0" dirty="0">
                    <a:solidFill>
                      <a:srgbClr val="333333"/>
                    </a:solidFill>
                    <a:effectLst/>
                    <a:latin typeface="KaTeX_Main"/>
                  </a:rPr>
                  <a:t>),</a:t>
                </a:r>
                <a:r>
                  <a:rPr lang="en-US" altLang="zh-CN" b="1" i="0" dirty="0">
                    <a:solidFill>
                      <a:srgbClr val="333333"/>
                    </a:solidFill>
                    <a:effectLst/>
                    <a:latin typeface="KaTeX_Main"/>
                  </a:rPr>
                  <a:t>d</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表示光线 </a:t>
                </a:r>
                <a:r>
                  <a:rPr lang="en-US" altLang="zh-CN" b="1" i="0" dirty="0">
                    <a:solidFill>
                      <a:srgbClr val="333333"/>
                    </a:solidFill>
                    <a:effectLst/>
                    <a:latin typeface="KaTeX_Main"/>
                  </a:rPr>
                  <a:t>r</a:t>
                </a:r>
                <a:r>
                  <a:rPr lang="en-US" altLang="zh-CN" b="0" i="0" dirty="0">
                    <a:solidFill>
                      <a:srgbClr val="333333"/>
                    </a:solidFill>
                    <a:effectLst/>
                    <a:latin typeface="Helvetica Neue"/>
                  </a:rPr>
                  <a:t> </a:t>
                </a:r>
                <a:r>
                  <a:rPr lang="zh-CN" altLang="en-US" b="0" i="0" dirty="0">
                    <a:solidFill>
                      <a:srgbClr val="333333"/>
                    </a:solidFill>
                    <a:effectLst/>
                    <a:latin typeface="Helvetica Neue"/>
                  </a:rPr>
                  <a:t>在视角 </a:t>
                </a:r>
                <a:r>
                  <a:rPr lang="en-US" altLang="zh-CN" b="1" i="0" dirty="0">
                    <a:solidFill>
                      <a:srgbClr val="333333"/>
                    </a:solidFill>
                    <a:effectLst/>
                    <a:latin typeface="KaTeX_Main"/>
                  </a:rPr>
                  <a:t>d</a:t>
                </a:r>
                <a:r>
                  <a:rPr lang="en-US" altLang="zh-CN" b="0" i="0" dirty="0">
                    <a:solidFill>
                      <a:srgbClr val="333333"/>
                    </a:solidFill>
                    <a:effectLst/>
                    <a:latin typeface="Helvetica Neue"/>
                  </a:rPr>
                  <a:t> </a:t>
                </a:r>
                <a:r>
                  <a:rPr lang="zh-CN" altLang="en-US" b="0" i="0" dirty="0">
                    <a:solidFill>
                      <a:srgbClr val="333333"/>
                    </a:solidFill>
                    <a:effectLst/>
                    <a:latin typeface="Helvetica Neue"/>
                  </a:rPr>
                  <a:t>下 </a:t>
                </a:r>
                <a:r>
                  <a:rPr lang="en-US" altLang="zh-CN" b="0" i="1" dirty="0">
                    <a:solidFill>
                      <a:srgbClr val="333333"/>
                    </a:solidFill>
                    <a:effectLst/>
                    <a:latin typeface="KaTeX_Math"/>
                  </a:rPr>
                  <a:t>t</a:t>
                </a:r>
                <a:r>
                  <a:rPr lang="en-US" altLang="zh-CN" b="0" i="0" dirty="0">
                    <a:solidFill>
                      <a:srgbClr val="333333"/>
                    </a:solidFill>
                    <a:effectLst/>
                    <a:latin typeface="Helvetica Neue"/>
                  </a:rPr>
                  <a:t> </a:t>
                </a:r>
                <a:r>
                  <a:rPr lang="zh-CN" altLang="en-US" b="0" i="0" dirty="0">
                    <a:solidFill>
                      <a:srgbClr val="333333"/>
                    </a:solidFill>
                    <a:effectLst/>
                    <a:latin typeface="Helvetica Neue"/>
                  </a:rPr>
                  <a:t>点颜色。由公式也能看出，视角只影响采样点的颜色，并不会影响采样点的体密度。</a:t>
                </a:r>
                <a:r>
                  <a:rPr lang="en-US" altLang="zh-CN" b="0" i="1" dirty="0">
                    <a:solidFill>
                      <a:srgbClr val="333333"/>
                    </a:solidFill>
                    <a:effectLst/>
                    <a:latin typeface="KaTeX_Math"/>
                  </a:rPr>
                  <a:t>T</a:t>
                </a:r>
                <a:r>
                  <a:rPr lang="en-US" altLang="zh-CN" b="0" i="0" dirty="0">
                    <a:solidFill>
                      <a:srgbClr val="333333"/>
                    </a:solidFill>
                    <a:effectLst/>
                    <a:latin typeface="KaTeX_Main"/>
                  </a:rPr>
                  <a:t>(</a:t>
                </a:r>
                <a:r>
                  <a:rPr lang="en-US" altLang="zh-CN" b="0" i="1" dirty="0">
                    <a:solidFill>
                      <a:srgbClr val="333333"/>
                    </a:solidFill>
                    <a:effectLst/>
                    <a:latin typeface="KaTeX_Math"/>
                  </a:rPr>
                  <a:t>t)</a:t>
                </a:r>
                <a:r>
                  <a:rPr lang="zh-CN" altLang="en-US" b="0" i="0" dirty="0">
                    <a:solidFill>
                      <a:srgbClr val="333333"/>
                    </a:solidFill>
                    <a:effectLst/>
                    <a:latin typeface="Helvetica Neue"/>
                  </a:rPr>
                  <a:t>表示从近点 </a:t>
                </a:r>
                <a:r>
                  <a:rPr lang="en-US" altLang="zh-CN" b="0" i="0" dirty="0" err="1">
                    <a:solidFill>
                      <a:srgbClr val="333333"/>
                    </a:solidFill>
                    <a:effectLst/>
                    <a:latin typeface="Helvetica Neue"/>
                  </a:rPr>
                  <a:t>t_</a:t>
                </a:r>
                <a:r>
                  <a:rPr lang="en-US" altLang="zh-CN" b="0" i="1" dirty="0" err="1">
                    <a:solidFill>
                      <a:srgbClr val="333333"/>
                    </a:solidFill>
                    <a:effectLst/>
                    <a:latin typeface="KaTeX_Math"/>
                  </a:rPr>
                  <a:t>n</a:t>
                </a:r>
                <a:r>
                  <a:rPr lang="en-US" altLang="zh-CN" b="0" i="0" dirty="0">
                    <a:solidFill>
                      <a:srgbClr val="333333"/>
                    </a:solidFill>
                    <a:effectLst/>
                    <a:latin typeface="KaTeX_Main"/>
                  </a:rPr>
                  <a:t>​</a:t>
                </a:r>
                <a:r>
                  <a:rPr lang="en-US" altLang="zh-CN" b="0" i="0" dirty="0">
                    <a:solidFill>
                      <a:srgbClr val="333333"/>
                    </a:solidFill>
                    <a:effectLst/>
                    <a:latin typeface="Helvetica Neue"/>
                  </a:rPr>
                  <a:t> </a:t>
                </a:r>
                <a:r>
                  <a:rPr lang="zh-CN" altLang="en-US" b="0" i="0" dirty="0">
                    <a:solidFill>
                      <a:srgbClr val="333333"/>
                    </a:solidFill>
                    <a:effectLst/>
                    <a:latin typeface="Helvetica Neue"/>
                  </a:rPr>
                  <a:t>到点 </a:t>
                </a:r>
                <a:r>
                  <a:rPr lang="en-US" altLang="zh-CN" b="0" i="1" dirty="0">
                    <a:solidFill>
                      <a:srgbClr val="333333"/>
                    </a:solidFill>
                    <a:effectLst/>
                    <a:latin typeface="KaTeX_Math"/>
                  </a:rPr>
                  <a:t>t</a:t>
                </a:r>
                <a:r>
                  <a:rPr lang="en-US" altLang="zh-CN" b="0" i="0" dirty="0">
                    <a:solidFill>
                      <a:srgbClr val="333333"/>
                    </a:solidFill>
                    <a:effectLst/>
                    <a:latin typeface="Helvetica Neue"/>
                  </a:rPr>
                  <a:t> </a:t>
                </a:r>
                <a:r>
                  <a:rPr lang="zh-CN" altLang="en-US" b="0" i="0" dirty="0">
                    <a:solidFill>
                      <a:srgbClr val="333333"/>
                    </a:solidFill>
                    <a:effectLst/>
                    <a:latin typeface="Helvetica Neue"/>
                  </a:rPr>
                  <a:t>在无遮挡情况下的累计透明度。</a:t>
                </a:r>
                <a:endParaRPr lang="en-US" altLang="zh-CN" b="0" i="0" dirty="0">
                  <a:solidFill>
                    <a:srgbClr val="333333"/>
                  </a:solidFill>
                  <a:effectLst/>
                  <a:latin typeface="Helvetica Neue"/>
                </a:endParaRPr>
              </a:p>
              <a:p>
                <a:pPr algn="l"/>
                <a:endParaRPr lang="en-US" altLang="zh-CN" b="0" i="0" dirty="0">
                  <a:solidFill>
                    <a:srgbClr val="333333"/>
                  </a:solidFill>
                  <a:effectLst/>
                  <a:latin typeface="Helvetica Neue"/>
                </a:endParaRPr>
              </a:p>
              <a:p>
                <a:pPr algn="l"/>
                <a:r>
                  <a:rPr lang="zh-CN" altLang="en-US" b="0" i="0" dirty="0">
                    <a:solidFill>
                      <a:srgbClr val="333333"/>
                    </a:solidFill>
                    <a:effectLst/>
                    <a:latin typeface="Helvetica Neue"/>
                  </a:rPr>
                  <a:t>大家如果对这个推导有兴趣，可以看看这篇知乎专栏。</a:t>
                </a:r>
              </a:p>
            </p:txBody>
          </p:sp>
        </mc:Fallback>
      </mc:AlternateContent>
      <p:sp>
        <p:nvSpPr>
          <p:cNvPr id="4" name="灯片编号占位符 3"/>
          <p:cNvSpPr>
            <a:spLocks noGrp="1"/>
          </p:cNvSpPr>
          <p:nvPr>
            <p:ph type="sldNum" sz="quarter" idx="5"/>
          </p:nvPr>
        </p:nvSpPr>
        <p:spPr/>
        <p:txBody>
          <a:bodyPr/>
          <a:lstStyle/>
          <a:p>
            <a:fld id="{5EBA9407-A74E-4D2D-B3A0-250598E36B20}" type="slidenum">
              <a:rPr lang="zh-CN" altLang="en-US" smtClean="0"/>
              <a:t>9</a:t>
            </a:fld>
            <a:endParaRPr lang="zh-CN" altLang="en-US"/>
          </a:p>
        </p:txBody>
      </p:sp>
    </p:spTree>
    <p:extLst>
      <p:ext uri="{BB962C8B-B14F-4D97-AF65-F5344CB8AC3E}">
        <p14:creationId xmlns:p14="http://schemas.microsoft.com/office/powerpoint/2010/main" val="405586373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因为计算机只能进行离散化计算，所以该体渲染计算公式的离散采样形式为：</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其中 文中将</a:t>
                </a:r>
                <a14:m>
                  <m:oMath xmlns:m="http://schemas.openxmlformats.org/officeDocument/2006/math">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1−</m:t>
                        </m:r>
                        <m:func>
                          <m:funcPr>
                            <m:ctrlPr>
                              <a:rPr lang="en-US" altLang="zh-CN" sz="1200" b="0" i="1" smtClean="0">
                                <a:latin typeface="Cambria Math" panose="02040503050406030204" pitchFamily="18" charset="0"/>
                              </a:rPr>
                            </m:ctrlPr>
                          </m:funcPr>
                          <m:fName>
                            <m:r>
                              <m:rPr>
                                <m:sty m:val="p"/>
                              </m:rPr>
                              <a:rPr lang="en-US" altLang="zh-CN" sz="1200" b="0" i="0" smtClean="0">
                                <a:latin typeface="Cambria Math" panose="02040503050406030204" pitchFamily="18" charset="0"/>
                              </a:rPr>
                              <m:t>exp</m:t>
                            </m:r>
                          </m:fName>
                          <m:e>
                            <m:d>
                              <m:dPr>
                                <m:ctrlPr>
                                  <a:rPr lang="en-US" altLang="zh-CN" sz="1200" b="0" i="1" smtClean="0">
                                    <a:latin typeface="Cambria Math" panose="02040503050406030204" pitchFamily="18" charset="0"/>
                                  </a:rPr>
                                </m:ctrlPr>
                              </m:dPr>
                              <m:e>
                                <m:r>
                                  <a:rPr lang="en-US" altLang="zh-CN" sz="1200" b="0" i="1" smtClean="0">
                                    <a:latin typeface="Cambria Math" panose="02040503050406030204" pitchFamily="18" charset="0"/>
                                  </a:rPr>
                                  <m:t>−</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𝜎</m:t>
                                    </m:r>
                                  </m:e>
                                  <m:sub>
                                    <m:r>
                                      <a:rPr lang="en-US" altLang="zh-CN" sz="1200" b="0" i="1" smtClean="0">
                                        <a:latin typeface="Cambria Math" panose="02040503050406030204" pitchFamily="18" charset="0"/>
                                      </a:rPr>
                                      <m:t>𝑖</m:t>
                                    </m:r>
                                  </m:sub>
                                </m:sSub>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𝛿</m:t>
                                    </m:r>
                                  </m:e>
                                  <m:sub>
                                    <m:r>
                                      <a:rPr lang="en-US" altLang="zh-CN" sz="1200" b="0" i="1" smtClean="0">
                                        <a:latin typeface="Cambria Math" panose="02040503050406030204" pitchFamily="18" charset="0"/>
                                      </a:rPr>
                                      <m:t>𝑖</m:t>
                                    </m:r>
                                  </m:sub>
                                </m:sSub>
                              </m:e>
                            </m:d>
                          </m:e>
                        </m:func>
                      </m:e>
                    </m:d>
                  </m:oMath>
                </a14:m>
                <a:r>
                  <a:rPr lang="zh-CN" altLang="en-US" dirty="0"/>
                  <a:t> 记为 </a:t>
                </a:r>
                <a14:m>
                  <m:oMath xmlns:m="http://schemas.openxmlformats.org/officeDocument/2006/math">
                    <m:r>
                      <a:rPr lang="en-US" altLang="zh-CN" sz="1200" b="0" i="1" smtClean="0">
                        <a:solidFill>
                          <a:srgbClr val="FF0000"/>
                        </a:solidFill>
                        <a:latin typeface="Cambria Math" panose="02040503050406030204" pitchFamily="18" charset="0"/>
                      </a:rPr>
                      <m:t>𝛼</m:t>
                    </m:r>
                  </m:oMath>
                </a14:m>
                <a:r>
                  <a:rPr lang="zh-CN" altLang="en-US" sz="1200" dirty="0">
                    <a:solidFill>
                      <a:srgbClr val="FF0000"/>
                    </a:solidFill>
                  </a:rPr>
                  <a:t> ，</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𝛿</m:t>
                        </m:r>
                      </m:e>
                      <m:sub>
                        <m:r>
                          <a:rPr lang="en-US" altLang="zh-CN" sz="1200" b="0" i="1" smtClean="0">
                            <a:latin typeface="Cambria Math" panose="02040503050406030204" pitchFamily="18" charset="0"/>
                          </a:rPr>
                          <m:t>𝑖</m:t>
                        </m:r>
                      </m:sub>
                    </m:sSub>
                  </m:oMath>
                </a14:m>
                <a:r>
                  <a:rPr lang="zh-CN" altLang="en-US" sz="1200" dirty="0">
                    <a:solidFill>
                      <a:srgbClr val="FF0000"/>
                    </a:solidFill>
                  </a:rPr>
                  <a:t> 表示相邻采样点 </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𝑡</m:t>
                        </m:r>
                      </m:e>
                      <m:sub>
                        <m:r>
                          <a:rPr lang="en-US" altLang="zh-CN" sz="1200" b="0" i="1" smtClean="0">
                            <a:latin typeface="Cambria Math" panose="02040503050406030204" pitchFamily="18" charset="0"/>
                          </a:rPr>
                          <m:t>𝑖</m:t>
                        </m:r>
                      </m:sub>
                    </m:sSub>
                  </m:oMath>
                </a14:m>
                <a:r>
                  <a:rPr lang="zh-CN" altLang="en-US" sz="1200" dirty="0">
                    <a:solidFill>
                      <a:srgbClr val="FF0000"/>
                    </a:solidFill>
                  </a:rPr>
                  <a:t> 和 </a:t>
                </a:r>
                <a14:m>
                  <m:oMath xmlns:m="http://schemas.openxmlformats.org/officeDocument/2006/math">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𝑡</m:t>
                        </m:r>
                      </m:e>
                      <m:sub>
                        <m:r>
                          <a:rPr lang="en-US" altLang="zh-CN" sz="1200" b="0" i="1" smtClean="0">
                            <a:latin typeface="Cambria Math" panose="02040503050406030204" pitchFamily="18" charset="0"/>
                          </a:rPr>
                          <m:t>𝑖</m:t>
                        </m:r>
                        <m:r>
                          <a:rPr lang="en-US" altLang="zh-CN" sz="1200" b="0" i="1" smtClean="0">
                            <a:latin typeface="Cambria Math" panose="02040503050406030204" pitchFamily="18" charset="0"/>
                          </a:rPr>
                          <m:t>+1</m:t>
                        </m:r>
                      </m:sub>
                    </m:sSub>
                  </m:oMath>
                </a14:m>
                <a:r>
                  <a:rPr lang="zh-CN" altLang="en-US" sz="1200" dirty="0">
                    <a:solidFill>
                      <a:srgbClr val="FF0000"/>
                    </a:solidFill>
                  </a:rPr>
                  <a:t> 之间的距离，每个采样都在对应采样区间内进行采样。</a:t>
                </a:r>
                <a:endParaRPr lang="en-US" altLang="zh-CN"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在前面视频中有提到，针对每个采样区间，有很多很多的相机同时对这个区间进行采样，所以可以从多视角下对该采样区间产生一个三维表征。</a:t>
                </a:r>
              </a:p>
            </p:txBody>
          </p:sp>
        </mc:Choice>
        <mc:Fallback xmlns="">
          <p:sp>
            <p:nvSpPr>
              <p:cNvPr id="3" name="备注占位符 2"/>
              <p:cNvSpPr>
                <a:spLocks noGrp="1"/>
              </p:cNvSpPr>
              <p:nvPr>
                <p:ph type="body" idx="1"/>
              </p:nvPr>
            </p:nvSpPr>
            <p:spPr/>
            <p:txBody>
              <a:bodyPr/>
              <a:lstStyle/>
              <a:p>
                <a:r>
                  <a:rPr lang="zh-CN" altLang="en-US" dirty="0"/>
                  <a:t>因为计算机只能进行离散化计算，所以该体渲染计算公式的离散采样形式为：</a:t>
                </a:r>
                <a:endParaRPr lang="en-US" altLang="zh-CN" dirty="0"/>
              </a:p>
              <a:p>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其中 文中将</a:t>
                </a:r>
                <a:r>
                  <a:rPr lang="en-US" altLang="zh-CN" sz="1200" b="0" i="0">
                    <a:latin typeface="Cambria Math" panose="02040503050406030204" pitchFamily="18" charset="0"/>
                  </a:rPr>
                  <a:t>(1−exp⁡(−𝜎_𝑖 𝛿_𝑖 ) )</a:t>
                </a:r>
                <a:r>
                  <a:rPr lang="zh-CN" altLang="en-US" dirty="0"/>
                  <a:t> 记为 </a:t>
                </a:r>
                <a:r>
                  <a:rPr lang="en-US" altLang="zh-CN" sz="1200" b="0" i="0">
                    <a:solidFill>
                      <a:srgbClr val="FF0000"/>
                    </a:solidFill>
                    <a:latin typeface="Cambria Math" panose="02040503050406030204" pitchFamily="18" charset="0"/>
                  </a:rPr>
                  <a:t>𝛼</a:t>
                </a:r>
                <a:r>
                  <a:rPr lang="zh-CN" altLang="en-US" sz="1200" dirty="0">
                    <a:solidFill>
                      <a:srgbClr val="FF0000"/>
                    </a:solidFill>
                  </a:rPr>
                  <a:t> ，</a:t>
                </a:r>
                <a:r>
                  <a:rPr lang="en-US" altLang="zh-CN" sz="1200" b="0" i="0">
                    <a:latin typeface="Cambria Math" panose="02040503050406030204" pitchFamily="18" charset="0"/>
                  </a:rPr>
                  <a:t>𝛿_𝑖</a:t>
                </a:r>
                <a:r>
                  <a:rPr lang="zh-CN" altLang="en-US" sz="1200" dirty="0">
                    <a:solidFill>
                      <a:srgbClr val="FF0000"/>
                    </a:solidFill>
                  </a:rPr>
                  <a:t> 表示相邻采样点 </a:t>
                </a:r>
                <a:r>
                  <a:rPr lang="en-US" altLang="zh-CN" sz="1200" b="0" i="0">
                    <a:latin typeface="Cambria Math" panose="02040503050406030204" pitchFamily="18" charset="0"/>
                  </a:rPr>
                  <a:t>𝑡_𝑖</a:t>
                </a:r>
                <a:r>
                  <a:rPr lang="zh-CN" altLang="en-US" sz="1200" dirty="0">
                    <a:solidFill>
                      <a:srgbClr val="FF0000"/>
                    </a:solidFill>
                  </a:rPr>
                  <a:t> 和 </a:t>
                </a:r>
                <a:r>
                  <a:rPr lang="en-US" altLang="zh-CN" sz="1200" b="0" i="0">
                    <a:latin typeface="Cambria Math" panose="02040503050406030204" pitchFamily="18" charset="0"/>
                  </a:rPr>
                  <a:t>𝑡_(𝑖+1)</a:t>
                </a:r>
                <a:r>
                  <a:rPr lang="zh-CN" altLang="en-US" sz="1200" dirty="0">
                    <a:solidFill>
                      <a:srgbClr val="FF0000"/>
                    </a:solidFill>
                  </a:rPr>
                  <a:t> 之间的距离，每个采样都在对应采样区间内进行采样。</a:t>
                </a:r>
                <a:endParaRPr lang="en-US" altLang="zh-CN"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endParaRPr lang="en-US" altLang="zh-CN" sz="1200" dirty="0">
                  <a:solidFill>
                    <a:srgbClr val="FF0000"/>
                  </a:solidFill>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solidFill>
                      <a:srgbClr val="FF0000"/>
                    </a:solidFill>
                  </a:rPr>
                  <a:t>在前面视频中有提到，针对某个采样区间，有很多很多的相机同时对这个区间进行采样，所以可以从多视角下对该采样区间产生一个三维表征。</a:t>
                </a:r>
              </a:p>
            </p:txBody>
          </p:sp>
        </mc:Fallback>
      </mc:AlternateContent>
      <p:sp>
        <p:nvSpPr>
          <p:cNvPr id="4" name="灯片编号占位符 3"/>
          <p:cNvSpPr>
            <a:spLocks noGrp="1"/>
          </p:cNvSpPr>
          <p:nvPr>
            <p:ph type="sldNum" sz="quarter" idx="5"/>
          </p:nvPr>
        </p:nvSpPr>
        <p:spPr/>
        <p:txBody>
          <a:bodyPr/>
          <a:lstStyle/>
          <a:p>
            <a:fld id="{5EBA9407-A74E-4D2D-B3A0-250598E36B20}" type="slidenum">
              <a:rPr lang="zh-CN" altLang="en-US" smtClean="0"/>
              <a:t>10</a:t>
            </a:fld>
            <a:endParaRPr lang="zh-CN" altLang="en-US"/>
          </a:p>
        </p:txBody>
      </p:sp>
    </p:spTree>
    <p:extLst>
      <p:ext uri="{BB962C8B-B14F-4D97-AF65-F5344CB8AC3E}">
        <p14:creationId xmlns:p14="http://schemas.microsoft.com/office/powerpoint/2010/main" val="28347939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r>
                  <a:rPr lang="zh-CN" altLang="en-US" dirty="0"/>
                  <a:t>文中用于优化</a:t>
                </a:r>
                <a:r>
                  <a:rPr lang="en-US" altLang="zh-CN" dirty="0"/>
                  <a:t>NeRF</a:t>
                </a:r>
                <a:r>
                  <a:rPr lang="zh-CN" altLang="en-US" dirty="0"/>
                  <a:t>的方法，第一种是高频位置编码。</a:t>
                </a:r>
                <a:endParaRPr lang="en-US" altLang="zh-CN" dirty="0"/>
              </a:p>
              <a:p>
                <a:r>
                  <a:rPr lang="zh-CN" altLang="en-US" dirty="0"/>
                  <a:t>如果直接将五维信息输入</a:t>
                </a:r>
                <a:r>
                  <a:rPr lang="en-US" altLang="zh-CN" dirty="0"/>
                  <a:t>MLP</a:t>
                </a:r>
                <a:r>
                  <a:rPr lang="zh-CN" altLang="en-US" dirty="0"/>
                  <a:t>中，会导致最终生成的渲染图在颜色和几何上对于高频信息的变化表现不佳。而位置编码可以使输入映射到高频空间来帮助网络更好地学习和拟合高频信息。</a:t>
                </a:r>
                <a:endParaRPr lang="en-US" altLang="zh-CN" dirty="0"/>
              </a:p>
              <a:p>
                <a:r>
                  <a:rPr lang="zh-CN" altLang="en-US" sz="1200" b="0" dirty="0"/>
                  <a:t>文中首先将</a:t>
                </a:r>
                <a:r>
                  <a:rPr lang="en-US" altLang="zh-CN" sz="1200" b="0" dirty="0"/>
                  <a:t>MLP</a:t>
                </a:r>
                <a14:m>
                  <m:oMath xmlns:m="http://schemas.openxmlformats.org/officeDocument/2006/math">
                    <m:r>
                      <a:rPr lang="en-US" altLang="zh-CN" sz="1200" b="0" i="1" smtClean="0">
                        <a:latin typeface="Cambria Math" panose="02040503050406030204" pitchFamily="18" charset="0"/>
                      </a:rPr>
                      <m:t> </m:t>
                    </m:r>
                    <m:sSub>
                      <m:sSubPr>
                        <m:ctrlPr>
                          <a:rPr lang="en-US" altLang="zh-CN" sz="1200" b="0" i="1" smtClean="0">
                            <a:latin typeface="Cambria Math" panose="02040503050406030204" pitchFamily="18" charset="0"/>
                          </a:rPr>
                        </m:ctrlPr>
                      </m:sSubPr>
                      <m:e>
                        <m:r>
                          <a:rPr lang="en-US" altLang="zh-CN" sz="1200" b="0" i="1" smtClean="0">
                            <a:latin typeface="Cambria Math" panose="02040503050406030204" pitchFamily="18" charset="0"/>
                          </a:rPr>
                          <m:t>𝐹</m:t>
                        </m:r>
                      </m:e>
                      <m:sub>
                        <m:r>
                          <m:rPr>
                            <m:sty m:val="p"/>
                          </m:rPr>
                          <a:rPr lang="en-US" altLang="zh-CN" sz="1200" b="0" i="0" smtClean="0">
                            <a:latin typeface="Cambria Math" panose="02040503050406030204" pitchFamily="18" charset="0"/>
                          </a:rPr>
                          <m:t>Θ</m:t>
                        </m:r>
                      </m:sub>
                    </m:sSub>
                  </m:oMath>
                </a14:m>
                <a:r>
                  <a:rPr lang="en-US" altLang="zh-CN" dirty="0"/>
                  <a:t> </a:t>
                </a:r>
                <a:r>
                  <a:rPr lang="zh-CN" altLang="en-US" dirty="0"/>
                  <a:t>替换成 </a:t>
                </a:r>
                <a14:m>
                  <m:oMath xmlns:m="http://schemas.openxmlformats.org/officeDocument/2006/math">
                    <m:sSub>
                      <m:sSubPr>
                        <m:ctrlPr>
                          <a:rPr lang="en-US" altLang="zh-CN" sz="1200" i="1" smtClean="0">
                            <a:latin typeface="Cambria Math" panose="02040503050406030204" pitchFamily="18" charset="0"/>
                          </a:rPr>
                        </m:ctrlPr>
                      </m:sSubPr>
                      <m:e>
                        <m:r>
                          <a:rPr lang="en-US" altLang="zh-CN" sz="1200" i="1">
                            <a:latin typeface="Cambria Math" panose="02040503050406030204" pitchFamily="18" charset="0"/>
                          </a:rPr>
                          <m:t>𝐹</m:t>
                        </m:r>
                        <m:r>
                          <a:rPr lang="en-US" altLang="zh-CN" sz="1200" b="0" i="1" smtClean="0">
                            <a:latin typeface="Cambria Math" panose="02040503050406030204" pitchFamily="18" charset="0"/>
                          </a:rPr>
                          <m:t>′</m:t>
                        </m:r>
                      </m:e>
                      <m:sub>
                        <m:r>
                          <m:rPr>
                            <m:sty m:val="p"/>
                          </m:rPr>
                          <a:rPr lang="en-US" altLang="zh-CN" sz="1200">
                            <a:latin typeface="Cambria Math" panose="02040503050406030204" pitchFamily="18" charset="0"/>
                          </a:rPr>
                          <m:t>Θ</m:t>
                        </m:r>
                      </m:sub>
                    </m:sSub>
                    <m:r>
                      <a:rPr lang="en-US" altLang="zh-CN" sz="1200" i="1">
                        <a:latin typeface="Cambria Math" panose="02040503050406030204" pitchFamily="18" charset="0"/>
                        <a:ea typeface="Cambria Math" panose="02040503050406030204" pitchFamily="18" charset="0"/>
                      </a:rPr>
                      <m:t>∘</m:t>
                    </m:r>
                    <m:r>
                      <a:rPr lang="en-US" altLang="zh-CN" sz="1200" b="0" i="1" smtClean="0">
                        <a:latin typeface="Cambria Math" panose="02040503050406030204" pitchFamily="18" charset="0"/>
                        <a:ea typeface="Cambria Math" panose="02040503050406030204" pitchFamily="18" charset="0"/>
                      </a:rPr>
                      <m:t>𝛾</m:t>
                    </m:r>
                  </m:oMath>
                </a14:m>
                <a:r>
                  <a:rPr lang="zh-CN" altLang="en-US" dirty="0"/>
                  <a:t>，即先对输入进行一个 </a:t>
                </a:r>
                <a:r>
                  <a:rPr lang="en-US" altLang="zh-CN" dirty="0"/>
                  <a:t>γ </a:t>
                </a:r>
                <a:r>
                  <a:rPr lang="zh-CN" altLang="en-US" dirty="0"/>
                  <a:t>变换。</a:t>
                </a:r>
                <a:endParaRPr lang="en-US" altLang="zh-CN" dirty="0"/>
              </a:p>
              <a:p>
                <a:r>
                  <a:rPr lang="zh-CN" altLang="en-US" dirty="0"/>
                  <a:t>右下角这个图是文中给出的消融实验，位置编码对于实验结果的提升还是很明显的。</a:t>
                </a:r>
                <a:endParaRPr lang="en-US" altLang="zh-CN" dirty="0"/>
              </a:p>
              <a:p>
                <a:r>
                  <a:rPr lang="zh-CN" altLang="en-US" dirty="0"/>
                  <a:t>这个图则更直观地展示了不使用位置编码时所缺失的大量高频信息。</a:t>
                </a:r>
                <a:endParaRPr lang="en-US" altLang="zh-CN" dirty="0"/>
              </a:p>
              <a:p>
                <a:endParaRPr lang="zh-CN" altLang="en-US" dirty="0"/>
              </a:p>
            </p:txBody>
          </p:sp>
        </mc:Choice>
        <mc:Fallback xmlns="">
          <p:sp>
            <p:nvSpPr>
              <p:cNvPr id="3" name="备注占位符 2"/>
              <p:cNvSpPr>
                <a:spLocks noGrp="1"/>
              </p:cNvSpPr>
              <p:nvPr>
                <p:ph type="body" idx="1"/>
              </p:nvPr>
            </p:nvSpPr>
            <p:spPr/>
            <p:txBody>
              <a:bodyPr/>
              <a:lstStyle/>
              <a:p>
                <a:r>
                  <a:rPr lang="zh-CN" altLang="en-US" dirty="0"/>
                  <a:t>文中用于优化</a:t>
                </a:r>
                <a:r>
                  <a:rPr lang="en-US" altLang="zh-CN" dirty="0"/>
                  <a:t>NeRF</a:t>
                </a:r>
                <a:r>
                  <a:rPr lang="zh-CN" altLang="en-US" dirty="0"/>
                  <a:t>的方法，第一种是高频位置编码。</a:t>
                </a:r>
                <a:endParaRPr lang="en-US" altLang="zh-CN" dirty="0"/>
              </a:p>
              <a:p>
                <a:r>
                  <a:rPr lang="zh-CN" altLang="en-US" dirty="0"/>
                  <a:t>如果直接将五维信息输入</a:t>
                </a:r>
                <a:r>
                  <a:rPr lang="en-US" altLang="zh-CN" dirty="0"/>
                  <a:t>MLP</a:t>
                </a:r>
                <a:r>
                  <a:rPr lang="zh-CN" altLang="en-US" dirty="0"/>
                  <a:t>中，会导致最终生成的渲染图在颜色和几何上对于高频信息的变化表现不佳。而位置编码可以使输入映射到高频空间来帮助网络更好地学习和拟合高频信息。</a:t>
                </a:r>
                <a:endParaRPr lang="en-US" altLang="zh-CN" dirty="0"/>
              </a:p>
              <a:p>
                <a:r>
                  <a:rPr lang="zh-CN" altLang="en-US" sz="1200" b="0" dirty="0"/>
                  <a:t>文中首先将</a:t>
                </a:r>
                <a:r>
                  <a:rPr lang="en-US" altLang="zh-CN" sz="1200" b="0" dirty="0"/>
                  <a:t>MLP</a:t>
                </a:r>
                <a:r>
                  <a:rPr lang="en-US" altLang="zh-CN" sz="1200" b="0" i="0">
                    <a:latin typeface="Cambria Math" panose="02040503050406030204" pitchFamily="18" charset="0"/>
                  </a:rPr>
                  <a:t> 𝐹_Θ</a:t>
                </a:r>
                <a:r>
                  <a:rPr lang="en-US" altLang="zh-CN" dirty="0"/>
                  <a:t> </a:t>
                </a:r>
                <a:r>
                  <a:rPr lang="zh-CN" altLang="en-US" dirty="0"/>
                  <a:t>替换成 </a:t>
                </a:r>
                <a:r>
                  <a:rPr lang="en-US" altLang="zh-CN" sz="1200" i="0">
                    <a:latin typeface="Cambria Math" panose="02040503050406030204" pitchFamily="18" charset="0"/>
                  </a:rPr>
                  <a:t>〖𝐹</a:t>
                </a:r>
                <a:r>
                  <a:rPr lang="en-US" altLang="zh-CN" sz="1200" b="0" i="0">
                    <a:latin typeface="Cambria Math" panose="02040503050406030204" pitchFamily="18" charset="0"/>
                  </a:rPr>
                  <a:t>′〗_</a:t>
                </a:r>
                <a:r>
                  <a:rPr lang="en-US" altLang="zh-CN" sz="1200" i="0">
                    <a:latin typeface="Cambria Math" panose="02040503050406030204" pitchFamily="18" charset="0"/>
                  </a:rPr>
                  <a:t>Θ</a:t>
                </a:r>
                <a:r>
                  <a:rPr lang="en-US" altLang="zh-CN" sz="1200" i="0">
                    <a:latin typeface="Cambria Math" panose="02040503050406030204" pitchFamily="18" charset="0"/>
                    <a:ea typeface="Cambria Math" panose="02040503050406030204" pitchFamily="18" charset="0"/>
                  </a:rPr>
                  <a:t>∘</a:t>
                </a:r>
                <a:r>
                  <a:rPr lang="en-US" altLang="zh-CN" sz="1200" b="0" i="0">
                    <a:latin typeface="Cambria Math" panose="02040503050406030204" pitchFamily="18" charset="0"/>
                    <a:ea typeface="Cambria Math" panose="02040503050406030204" pitchFamily="18" charset="0"/>
                  </a:rPr>
                  <a:t>𝛾</a:t>
                </a:r>
                <a:r>
                  <a:rPr lang="zh-CN" altLang="en-US" dirty="0"/>
                  <a:t>，即先对输入进行一个 </a:t>
                </a:r>
                <a:r>
                  <a:rPr lang="en-US" altLang="zh-CN" dirty="0"/>
                  <a:t>γ </a:t>
                </a:r>
                <a:r>
                  <a:rPr lang="zh-CN" altLang="en-US" dirty="0"/>
                  <a:t>变换。</a:t>
                </a:r>
                <a:endParaRPr lang="en-US" altLang="zh-CN" dirty="0"/>
              </a:p>
              <a:p>
                <a:r>
                  <a:rPr lang="zh-CN" altLang="en-US" dirty="0"/>
                  <a:t>右下角这个图是文中给出的消融实验，位置编码对于实验结果的提升还是很明显的。</a:t>
                </a:r>
                <a:endParaRPr lang="en-US" altLang="zh-CN" dirty="0"/>
              </a:p>
              <a:p>
                <a:r>
                  <a:rPr lang="zh-CN" altLang="en-US" dirty="0"/>
                  <a:t>这个图则更直观地展示了不使用位置编码时所缺失的大量高频信息。</a:t>
                </a:r>
                <a:endParaRPr lang="en-US" altLang="zh-CN" dirty="0"/>
              </a:p>
              <a:p>
                <a:endParaRPr lang="zh-CN" altLang="en-US" dirty="0"/>
              </a:p>
            </p:txBody>
          </p:sp>
        </mc:Fallback>
      </mc:AlternateContent>
      <p:sp>
        <p:nvSpPr>
          <p:cNvPr id="4" name="灯片编号占位符 3"/>
          <p:cNvSpPr>
            <a:spLocks noGrp="1"/>
          </p:cNvSpPr>
          <p:nvPr>
            <p:ph type="sldNum" sz="quarter" idx="5"/>
          </p:nvPr>
        </p:nvSpPr>
        <p:spPr/>
        <p:txBody>
          <a:bodyPr/>
          <a:lstStyle/>
          <a:p>
            <a:fld id="{5EBA9407-A74E-4D2D-B3A0-250598E36B20}" type="slidenum">
              <a:rPr lang="zh-CN" altLang="en-US" smtClean="0"/>
              <a:t>11</a:t>
            </a:fld>
            <a:endParaRPr lang="zh-CN" altLang="en-US"/>
          </a:p>
        </p:txBody>
      </p:sp>
    </p:spTree>
    <p:extLst>
      <p:ext uri="{BB962C8B-B14F-4D97-AF65-F5344CB8AC3E}">
        <p14:creationId xmlns:p14="http://schemas.microsoft.com/office/powerpoint/2010/main" val="17968882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76A3D1D-A193-76AE-DC85-0D10E37A7727}"/>
              </a:ext>
            </a:extLst>
          </p:cNvPr>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a:extLst>
              <a:ext uri="{FF2B5EF4-FFF2-40B4-BE49-F238E27FC236}">
                <a16:creationId xmlns:a16="http://schemas.microsoft.com/office/drawing/2014/main" id="{5885AA4C-7CD4-CFB9-C58B-2792A369BA7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a:extLst>
              <a:ext uri="{FF2B5EF4-FFF2-40B4-BE49-F238E27FC236}">
                <a16:creationId xmlns:a16="http://schemas.microsoft.com/office/drawing/2014/main" id="{E03459D0-1D07-FAD8-CE0B-026FD8E4701D}"/>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203658CE-9EC3-D296-AB68-174FA0C1C7E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0B9F57CB-E32F-A995-239A-0A9DCB66F6F5}"/>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147094724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1700469-7DB1-B968-973A-757AEF6BC15A}"/>
              </a:ext>
            </a:extLst>
          </p:cNvPr>
          <p:cNvSpPr>
            <a:spLocks noGrp="1"/>
          </p:cNvSpPr>
          <p:nvPr>
            <p:ph type="title"/>
          </p:nvPr>
        </p:nvSpPr>
        <p:spPr/>
        <p:txBody>
          <a:bodyPr/>
          <a:lstStyle/>
          <a:p>
            <a:r>
              <a:rPr lang="zh-CN" altLang="en-US"/>
              <a:t>单击此处编辑母版标题样式</a:t>
            </a:r>
          </a:p>
        </p:txBody>
      </p:sp>
      <p:sp>
        <p:nvSpPr>
          <p:cNvPr id="3" name="竖排文字占位符 2">
            <a:extLst>
              <a:ext uri="{FF2B5EF4-FFF2-40B4-BE49-F238E27FC236}">
                <a16:creationId xmlns:a16="http://schemas.microsoft.com/office/drawing/2014/main" id="{AB1589B1-8D98-66D1-F546-8D1DB24038E6}"/>
              </a:ext>
            </a:extLst>
          </p:cNvPr>
          <p:cNvSpPr>
            <a:spLocks noGrp="1"/>
          </p:cNvSpPr>
          <p:nvPr>
            <p:ph type="body" orient="vert" idx="1"/>
          </p:nvPr>
        </p:nvSpPr>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D1123C94-47FE-2F5A-6795-761678967341}"/>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265D01B3-8102-FD91-E5C9-665FBC465AD5}"/>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21E8314F-3F81-AE3E-CAAD-E3493E9EC193}"/>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39833060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a:extLst>
              <a:ext uri="{FF2B5EF4-FFF2-40B4-BE49-F238E27FC236}">
                <a16:creationId xmlns:a16="http://schemas.microsoft.com/office/drawing/2014/main" id="{809206FF-F986-52B1-AE12-D0DDF8DB1EF2}"/>
              </a:ext>
            </a:extLst>
          </p:cNvPr>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a:extLst>
              <a:ext uri="{FF2B5EF4-FFF2-40B4-BE49-F238E27FC236}">
                <a16:creationId xmlns:a16="http://schemas.microsoft.com/office/drawing/2014/main" id="{C3A7E35B-BBBF-12C1-5649-691FA979ECD1}"/>
              </a:ext>
            </a:extLst>
          </p:cNvPr>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4F31851C-6C90-9F39-355B-7B043D8DF8EF}"/>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C13606DA-CC16-BC5B-8008-7A328CA20034}"/>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FDBB2EF9-D030-B60E-E8DE-04B043C3645B}"/>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10166626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68BE7E6-D705-D4BC-34FB-8246B279BAC9}"/>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A9ECD2AA-69AC-5545-E45B-EA6773FA584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035D6204-2540-7954-3BFD-A2796BF8732A}"/>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557F0416-3F59-10DB-2C9C-0A0EE1A1A638}"/>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11382142-0EC7-3F13-92A8-1098AAE58CAF}"/>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24904451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D2A2BBB-0700-3792-A2EF-EE0A01FEF7B1}"/>
              </a:ext>
            </a:extLst>
          </p:cNvPr>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a:extLst>
              <a:ext uri="{FF2B5EF4-FFF2-40B4-BE49-F238E27FC236}">
                <a16:creationId xmlns:a16="http://schemas.microsoft.com/office/drawing/2014/main" id="{F1A8B3BA-C744-FCAB-5D5A-008988909FBD}"/>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a:extLst>
              <a:ext uri="{FF2B5EF4-FFF2-40B4-BE49-F238E27FC236}">
                <a16:creationId xmlns:a16="http://schemas.microsoft.com/office/drawing/2014/main" id="{40F9FFF9-1060-FA2A-4E95-471730C86671}"/>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77FFB3C1-3102-DFBC-B9DD-4BF223DD72DE}"/>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D6B1E150-6861-8310-04A6-B8ADCF2A608D}"/>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242251787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789AD9F-95F4-F38C-ACDD-B96AC039395A}"/>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41A8FBAF-0384-FDF9-CFCA-45091B910FE4}"/>
              </a:ext>
            </a:extLst>
          </p:cNvPr>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内容占位符 3">
            <a:extLst>
              <a:ext uri="{FF2B5EF4-FFF2-40B4-BE49-F238E27FC236}">
                <a16:creationId xmlns:a16="http://schemas.microsoft.com/office/drawing/2014/main" id="{0CB358C1-C04D-D9A4-543E-BCE2EAF8B764}"/>
              </a:ext>
            </a:extLst>
          </p:cNvPr>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日期占位符 4">
            <a:extLst>
              <a:ext uri="{FF2B5EF4-FFF2-40B4-BE49-F238E27FC236}">
                <a16:creationId xmlns:a16="http://schemas.microsoft.com/office/drawing/2014/main" id="{5BAE7D6D-3F0B-4924-C3F7-0601D28991EC}"/>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6" name="页脚占位符 5">
            <a:extLst>
              <a:ext uri="{FF2B5EF4-FFF2-40B4-BE49-F238E27FC236}">
                <a16:creationId xmlns:a16="http://schemas.microsoft.com/office/drawing/2014/main" id="{0F55B890-1EF6-3BA7-75C9-244F0A39D28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733071D4-8B04-44D9-38F4-77E6FD7FE602}"/>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247951492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587E60B-2D78-3522-8E85-063D1A3DFDA8}"/>
              </a:ext>
            </a:extLst>
          </p:cNvPr>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a:extLst>
              <a:ext uri="{FF2B5EF4-FFF2-40B4-BE49-F238E27FC236}">
                <a16:creationId xmlns:a16="http://schemas.microsoft.com/office/drawing/2014/main" id="{1D8D2466-4C6E-1C6E-DEB8-37E504D6A9BE}"/>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a:extLst>
              <a:ext uri="{FF2B5EF4-FFF2-40B4-BE49-F238E27FC236}">
                <a16:creationId xmlns:a16="http://schemas.microsoft.com/office/drawing/2014/main" id="{28C3A437-2333-03B5-FF71-D73D13833E18}"/>
              </a:ext>
            </a:extLst>
          </p:cNvPr>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5" name="文本占位符 4">
            <a:extLst>
              <a:ext uri="{FF2B5EF4-FFF2-40B4-BE49-F238E27FC236}">
                <a16:creationId xmlns:a16="http://schemas.microsoft.com/office/drawing/2014/main" id="{D4712B7D-5B33-2441-6650-E2331461CF60}"/>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a:extLst>
              <a:ext uri="{FF2B5EF4-FFF2-40B4-BE49-F238E27FC236}">
                <a16:creationId xmlns:a16="http://schemas.microsoft.com/office/drawing/2014/main" id="{8D51C95C-DB0C-4D1C-6CD3-A7A4D5939D02}"/>
              </a:ext>
            </a:extLst>
          </p:cNvPr>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7" name="日期占位符 6">
            <a:extLst>
              <a:ext uri="{FF2B5EF4-FFF2-40B4-BE49-F238E27FC236}">
                <a16:creationId xmlns:a16="http://schemas.microsoft.com/office/drawing/2014/main" id="{9C725F31-8C63-CE87-18F0-DB67CD123CE9}"/>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8" name="页脚占位符 7">
            <a:extLst>
              <a:ext uri="{FF2B5EF4-FFF2-40B4-BE49-F238E27FC236}">
                <a16:creationId xmlns:a16="http://schemas.microsoft.com/office/drawing/2014/main" id="{A8034413-B402-F5C3-E2A9-A9A054AB5CE1}"/>
              </a:ext>
            </a:extLst>
          </p:cNvPr>
          <p:cNvSpPr>
            <a:spLocks noGrp="1"/>
          </p:cNvSpPr>
          <p:nvPr>
            <p:ph type="ftr" sz="quarter" idx="11"/>
          </p:nvPr>
        </p:nvSpPr>
        <p:spPr/>
        <p:txBody>
          <a:bodyPr/>
          <a:lstStyle/>
          <a:p>
            <a:endParaRPr lang="zh-CN" altLang="en-US"/>
          </a:p>
        </p:txBody>
      </p:sp>
      <p:sp>
        <p:nvSpPr>
          <p:cNvPr id="9" name="灯片编号占位符 8">
            <a:extLst>
              <a:ext uri="{FF2B5EF4-FFF2-40B4-BE49-F238E27FC236}">
                <a16:creationId xmlns:a16="http://schemas.microsoft.com/office/drawing/2014/main" id="{B0B7A7E7-C15E-6847-C4C5-5E01ED35356E}"/>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168832045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96EFEE-173B-BBF8-CE07-24CB8ED33B8A}"/>
              </a:ext>
            </a:extLst>
          </p:cNvPr>
          <p:cNvSpPr>
            <a:spLocks noGrp="1"/>
          </p:cNvSpPr>
          <p:nvPr>
            <p:ph type="title"/>
          </p:nvPr>
        </p:nvSpPr>
        <p:spPr/>
        <p:txBody>
          <a:bodyPr/>
          <a:lstStyle/>
          <a:p>
            <a:r>
              <a:rPr lang="zh-CN" altLang="en-US"/>
              <a:t>单击此处编辑母版标题样式</a:t>
            </a:r>
          </a:p>
        </p:txBody>
      </p:sp>
      <p:sp>
        <p:nvSpPr>
          <p:cNvPr id="3" name="日期占位符 2">
            <a:extLst>
              <a:ext uri="{FF2B5EF4-FFF2-40B4-BE49-F238E27FC236}">
                <a16:creationId xmlns:a16="http://schemas.microsoft.com/office/drawing/2014/main" id="{CCB49EF3-1837-EAF0-50FD-34AAFA9DE7C9}"/>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4" name="页脚占位符 3">
            <a:extLst>
              <a:ext uri="{FF2B5EF4-FFF2-40B4-BE49-F238E27FC236}">
                <a16:creationId xmlns:a16="http://schemas.microsoft.com/office/drawing/2014/main" id="{F7DA6E76-F62C-094A-3591-30C9369F4A97}"/>
              </a:ext>
            </a:extLst>
          </p:cNvPr>
          <p:cNvSpPr>
            <a:spLocks noGrp="1"/>
          </p:cNvSpPr>
          <p:nvPr>
            <p:ph type="ftr" sz="quarter" idx="11"/>
          </p:nvPr>
        </p:nvSpPr>
        <p:spPr/>
        <p:txBody>
          <a:bodyPr/>
          <a:lstStyle/>
          <a:p>
            <a:endParaRPr lang="zh-CN" altLang="en-US"/>
          </a:p>
        </p:txBody>
      </p:sp>
      <p:sp>
        <p:nvSpPr>
          <p:cNvPr id="5" name="灯片编号占位符 4">
            <a:extLst>
              <a:ext uri="{FF2B5EF4-FFF2-40B4-BE49-F238E27FC236}">
                <a16:creationId xmlns:a16="http://schemas.microsoft.com/office/drawing/2014/main" id="{92A0BF2D-D2A2-A337-8757-08E52EE01608}"/>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127058236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a:extLst>
              <a:ext uri="{FF2B5EF4-FFF2-40B4-BE49-F238E27FC236}">
                <a16:creationId xmlns:a16="http://schemas.microsoft.com/office/drawing/2014/main" id="{16361AEE-A7AD-18DA-CB18-DBAFA6EFABED}"/>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3" name="页脚占位符 2">
            <a:extLst>
              <a:ext uri="{FF2B5EF4-FFF2-40B4-BE49-F238E27FC236}">
                <a16:creationId xmlns:a16="http://schemas.microsoft.com/office/drawing/2014/main" id="{96F625B4-DCFE-90DA-62EA-2A0CF5EA8E5F}"/>
              </a:ext>
            </a:extLst>
          </p:cNvPr>
          <p:cNvSpPr>
            <a:spLocks noGrp="1"/>
          </p:cNvSpPr>
          <p:nvPr>
            <p:ph type="ftr" sz="quarter" idx="11"/>
          </p:nvPr>
        </p:nvSpPr>
        <p:spPr/>
        <p:txBody>
          <a:bodyPr/>
          <a:lstStyle/>
          <a:p>
            <a:endParaRPr lang="zh-CN" altLang="en-US"/>
          </a:p>
        </p:txBody>
      </p:sp>
      <p:sp>
        <p:nvSpPr>
          <p:cNvPr id="4" name="灯片编号占位符 3">
            <a:extLst>
              <a:ext uri="{FF2B5EF4-FFF2-40B4-BE49-F238E27FC236}">
                <a16:creationId xmlns:a16="http://schemas.microsoft.com/office/drawing/2014/main" id="{431385B2-720D-A083-3EFA-D8447D0F8049}"/>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262675601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1F96F2A4-AB01-D700-1F39-E5492C30B96F}"/>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a:extLst>
              <a:ext uri="{FF2B5EF4-FFF2-40B4-BE49-F238E27FC236}">
                <a16:creationId xmlns:a16="http://schemas.microsoft.com/office/drawing/2014/main" id="{C75C2EBF-EB8B-B56C-00D2-0725056DBD2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文本占位符 3">
            <a:extLst>
              <a:ext uri="{FF2B5EF4-FFF2-40B4-BE49-F238E27FC236}">
                <a16:creationId xmlns:a16="http://schemas.microsoft.com/office/drawing/2014/main" id="{19D42913-CD5F-438E-249E-C0DD199D0A6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B07FBC7A-3975-A0FB-7710-84E79BC57A65}"/>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6" name="页脚占位符 5">
            <a:extLst>
              <a:ext uri="{FF2B5EF4-FFF2-40B4-BE49-F238E27FC236}">
                <a16:creationId xmlns:a16="http://schemas.microsoft.com/office/drawing/2014/main" id="{6F3AD46A-CF56-D1AE-178E-189D10C74B5F}"/>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03DEDA2A-329C-4283-2567-26743E5D1589}"/>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985741866"/>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C62F42F-93A3-B6DE-C39C-B0FDB3E0D664}"/>
              </a:ext>
            </a:extLst>
          </p:cNvPr>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a:extLst>
              <a:ext uri="{FF2B5EF4-FFF2-40B4-BE49-F238E27FC236}">
                <a16:creationId xmlns:a16="http://schemas.microsoft.com/office/drawing/2014/main" id="{128085DD-B84A-D04D-6C04-5957949EC440}"/>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a:extLst>
              <a:ext uri="{FF2B5EF4-FFF2-40B4-BE49-F238E27FC236}">
                <a16:creationId xmlns:a16="http://schemas.microsoft.com/office/drawing/2014/main" id="{DED0146F-7B59-E400-2E99-5FB771E1397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a:extLst>
              <a:ext uri="{FF2B5EF4-FFF2-40B4-BE49-F238E27FC236}">
                <a16:creationId xmlns:a16="http://schemas.microsoft.com/office/drawing/2014/main" id="{DA3734B9-062E-05F3-18C5-3A639E52527D}"/>
              </a:ext>
            </a:extLst>
          </p:cNvPr>
          <p:cNvSpPr>
            <a:spLocks noGrp="1"/>
          </p:cNvSpPr>
          <p:nvPr>
            <p:ph type="dt" sz="half" idx="10"/>
          </p:nvPr>
        </p:nvSpPr>
        <p:spPr/>
        <p:txBody>
          <a:bodyPr/>
          <a:lstStyle/>
          <a:p>
            <a:fld id="{325EFE77-CA10-47E1-81F7-B9B92EB1DF10}" type="datetimeFigureOut">
              <a:rPr lang="zh-CN" altLang="en-US" smtClean="0"/>
              <a:t>2024/1/5</a:t>
            </a:fld>
            <a:endParaRPr lang="zh-CN" altLang="en-US"/>
          </a:p>
        </p:txBody>
      </p:sp>
      <p:sp>
        <p:nvSpPr>
          <p:cNvPr id="6" name="页脚占位符 5">
            <a:extLst>
              <a:ext uri="{FF2B5EF4-FFF2-40B4-BE49-F238E27FC236}">
                <a16:creationId xmlns:a16="http://schemas.microsoft.com/office/drawing/2014/main" id="{C5DE3A17-933D-EAEE-F475-06DEDDA4A078}"/>
              </a:ext>
            </a:extLst>
          </p:cNvPr>
          <p:cNvSpPr>
            <a:spLocks noGrp="1"/>
          </p:cNvSpPr>
          <p:nvPr>
            <p:ph type="ftr" sz="quarter" idx="11"/>
          </p:nvPr>
        </p:nvSpPr>
        <p:spPr/>
        <p:txBody>
          <a:bodyPr/>
          <a:lstStyle/>
          <a:p>
            <a:endParaRPr lang="zh-CN" altLang="en-US"/>
          </a:p>
        </p:txBody>
      </p:sp>
      <p:sp>
        <p:nvSpPr>
          <p:cNvPr id="7" name="灯片编号占位符 6">
            <a:extLst>
              <a:ext uri="{FF2B5EF4-FFF2-40B4-BE49-F238E27FC236}">
                <a16:creationId xmlns:a16="http://schemas.microsoft.com/office/drawing/2014/main" id="{58D6ED09-E119-5B78-0DD8-5FF8D3095D40}"/>
              </a:ext>
            </a:extLst>
          </p:cNvPr>
          <p:cNvSpPr>
            <a:spLocks noGrp="1"/>
          </p:cNvSpPr>
          <p:nvPr>
            <p:ph type="sldNum" sz="quarter" idx="12"/>
          </p:nvPr>
        </p:nvSpPr>
        <p:spPr/>
        <p:txBody>
          <a:body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211758220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39070F6E-5DA4-7773-8985-21C84F590F3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E10C87C4-6FD6-A302-C312-CBA395CC5DAA}"/>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9E9CD464-EA82-13F0-D64B-DB8D8EE8B49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25EFE77-CA10-47E1-81F7-B9B92EB1DF10}" type="datetimeFigureOut">
              <a:rPr lang="zh-CN" altLang="en-US" smtClean="0"/>
              <a:t>2024/1/5</a:t>
            </a:fld>
            <a:endParaRPr lang="zh-CN" altLang="en-US"/>
          </a:p>
        </p:txBody>
      </p:sp>
      <p:sp>
        <p:nvSpPr>
          <p:cNvPr id="5" name="页脚占位符 4">
            <a:extLst>
              <a:ext uri="{FF2B5EF4-FFF2-40B4-BE49-F238E27FC236}">
                <a16:creationId xmlns:a16="http://schemas.microsoft.com/office/drawing/2014/main" id="{458DFE18-39CF-9717-E87F-1952E1D98B8D}"/>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0740007C-2ABF-FE78-F8B5-2D790B841C9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229A1D5-9392-4B75-8360-A423AEBF1D6D}" type="slidenum">
              <a:rPr lang="zh-CN" altLang="en-US" smtClean="0"/>
              <a:t>‹#›</a:t>
            </a:fld>
            <a:endParaRPr lang="zh-CN" altLang="en-US"/>
          </a:p>
        </p:txBody>
      </p:sp>
    </p:spTree>
    <p:extLst>
      <p:ext uri="{BB962C8B-B14F-4D97-AF65-F5344CB8AC3E}">
        <p14:creationId xmlns:p14="http://schemas.microsoft.com/office/powerpoint/2010/main" val="373138517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7.png"/><Relationship Id="rId7" Type="http://schemas.openxmlformats.org/officeDocument/2006/relationships/image" Target="../media/image21.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20.png"/><Relationship Id="rId5" Type="http://schemas.openxmlformats.org/officeDocument/2006/relationships/image" Target="../media/image19.png"/><Relationship Id="rId4" Type="http://schemas.openxmlformats.org/officeDocument/2006/relationships/image" Target="../media/image18.png"/></Relationships>
</file>

<file path=ppt/slides/_rels/slide11.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5.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7.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3.xml"/><Relationship Id="rId1" Type="http://schemas.openxmlformats.org/officeDocument/2006/relationships/slideLayout" Target="../slideLayouts/slideLayout7.xml"/><Relationship Id="rId6" Type="http://schemas.openxmlformats.org/officeDocument/2006/relationships/image" Target="../media/image42.png"/><Relationship Id="rId5" Type="http://schemas.openxmlformats.org/officeDocument/2006/relationships/image" Target="../media/image41.png"/><Relationship Id="rId4" Type="http://schemas.openxmlformats.org/officeDocument/2006/relationships/image" Target="../media/image40.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5.png"/><Relationship Id="rId4" Type="http://schemas.openxmlformats.org/officeDocument/2006/relationships/hyperlink" Target="https://zhuanlan.zhihu.com/p/389653208" TargetMode="Externa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hyperlink" Target="https://blog.csdn.net/YuhsiHu/article/details/124318473"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a:extLst>
              <a:ext uri="{FF2B5EF4-FFF2-40B4-BE49-F238E27FC236}">
                <a16:creationId xmlns:a16="http://schemas.microsoft.com/office/drawing/2014/main" id="{F9AA0B02-6D0F-18F3-FF85-F8F14E448B32}"/>
              </a:ext>
            </a:extLst>
          </p:cNvPr>
          <p:cNvPicPr>
            <a:picLocks noChangeAspect="1"/>
          </p:cNvPicPr>
          <p:nvPr/>
        </p:nvPicPr>
        <p:blipFill>
          <a:blip r:embed="rId2"/>
          <a:stretch>
            <a:fillRect/>
          </a:stretch>
        </p:blipFill>
        <p:spPr>
          <a:xfrm>
            <a:off x="507155" y="3783106"/>
            <a:ext cx="11257704" cy="2684047"/>
          </a:xfrm>
          <a:prstGeom prst="rect">
            <a:avLst/>
          </a:prstGeom>
        </p:spPr>
      </p:pic>
      <p:sp>
        <p:nvSpPr>
          <p:cNvPr id="5" name="文本框 4">
            <a:extLst>
              <a:ext uri="{FF2B5EF4-FFF2-40B4-BE49-F238E27FC236}">
                <a16:creationId xmlns:a16="http://schemas.microsoft.com/office/drawing/2014/main" id="{EC1D89A6-0B90-B476-8240-9E76DED03238}"/>
              </a:ext>
            </a:extLst>
          </p:cNvPr>
          <p:cNvSpPr txBox="1"/>
          <p:nvPr/>
        </p:nvSpPr>
        <p:spPr>
          <a:xfrm>
            <a:off x="1592977" y="975601"/>
            <a:ext cx="8413192" cy="1323439"/>
          </a:xfrm>
          <a:prstGeom prst="rect">
            <a:avLst/>
          </a:prstGeom>
          <a:noFill/>
        </p:spPr>
        <p:txBody>
          <a:bodyPr wrap="square" rtlCol="0">
            <a:spAutoFit/>
          </a:bodyPr>
          <a:lstStyle/>
          <a:p>
            <a:pPr algn="ctr"/>
            <a:r>
              <a:rPr lang="en-US" altLang="zh-CN" sz="4000" b="1" dirty="0">
                <a:solidFill>
                  <a:srgbClr val="FF0000"/>
                </a:solidFill>
                <a:latin typeface="Calibri" panose="020F0502020204030204" pitchFamily="34" charset="0"/>
                <a:cs typeface="Calibri" panose="020F0502020204030204" pitchFamily="34" charset="0"/>
                <a:sym typeface="+mn-lt"/>
              </a:rPr>
              <a:t>NeRF</a:t>
            </a:r>
            <a:r>
              <a:rPr lang="en-US" altLang="zh-CN" sz="4000" b="1" dirty="0">
                <a:latin typeface="Calibri" panose="020F0502020204030204" pitchFamily="34" charset="0"/>
                <a:cs typeface="Calibri" panose="020F0502020204030204" pitchFamily="34" charset="0"/>
                <a:sym typeface="+mn-lt"/>
              </a:rPr>
              <a:t>: Representing Scenes as Neural Radiance Fields for View Synthesis</a:t>
            </a:r>
            <a:endParaRPr lang="zh-CN" altLang="en-US" sz="4000" b="1" dirty="0">
              <a:latin typeface="Calibri" panose="020F0502020204030204" pitchFamily="34" charset="0"/>
              <a:cs typeface="Calibri" panose="020F0502020204030204" pitchFamily="34" charset="0"/>
              <a:sym typeface="+mn-lt"/>
            </a:endParaRPr>
          </a:p>
        </p:txBody>
      </p:sp>
      <p:sp>
        <p:nvSpPr>
          <p:cNvPr id="6" name="文本框 5">
            <a:extLst>
              <a:ext uri="{FF2B5EF4-FFF2-40B4-BE49-F238E27FC236}">
                <a16:creationId xmlns:a16="http://schemas.microsoft.com/office/drawing/2014/main" id="{1AD9FED8-B51C-A1A1-6889-21F802CA51E1}"/>
              </a:ext>
            </a:extLst>
          </p:cNvPr>
          <p:cNvSpPr txBox="1"/>
          <p:nvPr/>
        </p:nvSpPr>
        <p:spPr>
          <a:xfrm>
            <a:off x="2313423" y="2536425"/>
            <a:ext cx="6972300" cy="861774"/>
          </a:xfrm>
          <a:prstGeom prst="rect">
            <a:avLst/>
          </a:prstGeom>
          <a:noFill/>
        </p:spPr>
        <p:txBody>
          <a:bodyPr wrap="square" rtlCol="0">
            <a:spAutoFit/>
          </a:bodyPr>
          <a:lstStyle/>
          <a:p>
            <a:pPr algn="ctr"/>
            <a:r>
              <a:rPr lang="en-US" altLang="zh-CN" sz="1600" dirty="0">
                <a:latin typeface="Times New Roman" panose="02020603050405020304" pitchFamily="18" charset="0"/>
                <a:cs typeface="Times New Roman" panose="02020603050405020304" pitchFamily="18" charset="0"/>
                <a:sym typeface="+mn-lt"/>
              </a:rPr>
              <a:t>Ben Mildenhall</a:t>
            </a:r>
            <a:r>
              <a:rPr lang="en-US" altLang="zh-CN" sz="1600" baseline="30000" dirty="0">
                <a:latin typeface="Times New Roman" panose="02020603050405020304" pitchFamily="18" charset="0"/>
                <a:cs typeface="Times New Roman" panose="02020603050405020304" pitchFamily="18" charset="0"/>
                <a:sym typeface="+mn-lt"/>
              </a:rPr>
              <a:t>1</a:t>
            </a:r>
            <a:r>
              <a:rPr lang="en-US" altLang="zh-CN" sz="1600" dirty="0">
                <a:latin typeface="Times New Roman" panose="02020603050405020304" pitchFamily="18" charset="0"/>
                <a:cs typeface="Times New Roman" panose="02020603050405020304" pitchFamily="18" charset="0"/>
                <a:sym typeface="+mn-lt"/>
              </a:rPr>
              <a:t>   Pratul P. Srinivasan</a:t>
            </a:r>
            <a:r>
              <a:rPr lang="en-US" altLang="zh-CN" sz="1600" baseline="30000" dirty="0">
                <a:latin typeface="Times New Roman" panose="02020603050405020304" pitchFamily="18" charset="0"/>
                <a:cs typeface="Times New Roman" panose="02020603050405020304" pitchFamily="18" charset="0"/>
                <a:sym typeface="+mn-lt"/>
              </a:rPr>
              <a:t>1  </a:t>
            </a:r>
            <a:r>
              <a:rPr lang="en-US" altLang="zh-CN" sz="1600" dirty="0">
                <a:latin typeface="Times New Roman" panose="02020603050405020304" pitchFamily="18" charset="0"/>
                <a:cs typeface="Times New Roman" panose="02020603050405020304" pitchFamily="18" charset="0"/>
                <a:sym typeface="+mn-lt"/>
              </a:rPr>
              <a:t> Matthew Tancik</a:t>
            </a:r>
            <a:r>
              <a:rPr lang="en-US" altLang="zh-CN" sz="1600" baseline="30000" dirty="0">
                <a:latin typeface="Times New Roman" panose="02020603050405020304" pitchFamily="18" charset="0"/>
                <a:cs typeface="Times New Roman" panose="02020603050405020304" pitchFamily="18" charset="0"/>
                <a:sym typeface="+mn-lt"/>
              </a:rPr>
              <a:t>1</a:t>
            </a:r>
            <a:r>
              <a:rPr lang="en-US" altLang="zh-CN" sz="1600" dirty="0">
                <a:latin typeface="Times New Roman" panose="02020603050405020304" pitchFamily="18" charset="0"/>
                <a:cs typeface="Times New Roman" panose="02020603050405020304" pitchFamily="18" charset="0"/>
                <a:sym typeface="+mn-lt"/>
              </a:rPr>
              <a:t> </a:t>
            </a:r>
          </a:p>
          <a:p>
            <a:pPr algn="ctr"/>
            <a:r>
              <a:rPr lang="en-US" altLang="zh-CN" sz="1600" dirty="0">
                <a:latin typeface="Times New Roman" panose="02020603050405020304" pitchFamily="18" charset="0"/>
                <a:cs typeface="Times New Roman" panose="02020603050405020304" pitchFamily="18" charset="0"/>
                <a:sym typeface="+mn-lt"/>
              </a:rPr>
              <a:t>Jonathan T. Barron</a:t>
            </a:r>
            <a:r>
              <a:rPr lang="en-US" altLang="zh-CN" sz="1600" baseline="30000" dirty="0">
                <a:latin typeface="Times New Roman" panose="02020603050405020304" pitchFamily="18" charset="0"/>
                <a:cs typeface="Times New Roman" panose="02020603050405020304" pitchFamily="18" charset="0"/>
                <a:sym typeface="+mn-lt"/>
              </a:rPr>
              <a:t>2  </a:t>
            </a:r>
            <a:r>
              <a:rPr lang="en-US" altLang="zh-CN" sz="1600" dirty="0">
                <a:latin typeface="Times New Roman" panose="02020603050405020304" pitchFamily="18" charset="0"/>
                <a:cs typeface="Times New Roman" panose="02020603050405020304" pitchFamily="18" charset="0"/>
                <a:sym typeface="+mn-lt"/>
              </a:rPr>
              <a:t> Ravi Ramamoorthi</a:t>
            </a:r>
            <a:r>
              <a:rPr lang="en-US" altLang="zh-CN" sz="1600" baseline="30000" dirty="0">
                <a:latin typeface="Times New Roman" panose="02020603050405020304" pitchFamily="18" charset="0"/>
                <a:cs typeface="Times New Roman" panose="02020603050405020304" pitchFamily="18" charset="0"/>
                <a:sym typeface="+mn-lt"/>
              </a:rPr>
              <a:t>3  </a:t>
            </a:r>
            <a:r>
              <a:rPr lang="en-US" altLang="zh-CN" sz="1600" dirty="0">
                <a:latin typeface="Times New Roman" panose="02020603050405020304" pitchFamily="18" charset="0"/>
                <a:cs typeface="Times New Roman" panose="02020603050405020304" pitchFamily="18" charset="0"/>
                <a:sym typeface="+mn-lt"/>
              </a:rPr>
              <a:t> Ren Ng</a:t>
            </a:r>
            <a:r>
              <a:rPr lang="en-US" altLang="zh-CN" sz="1600" baseline="30000" dirty="0">
                <a:latin typeface="Times New Roman" panose="02020603050405020304" pitchFamily="18" charset="0"/>
                <a:cs typeface="Times New Roman" panose="02020603050405020304" pitchFamily="18" charset="0"/>
                <a:sym typeface="+mn-lt"/>
              </a:rPr>
              <a:t>1</a:t>
            </a:r>
            <a:r>
              <a:rPr lang="en-US" altLang="zh-CN" sz="1600" dirty="0">
                <a:latin typeface="Times New Roman" panose="02020603050405020304" pitchFamily="18" charset="0"/>
                <a:cs typeface="Times New Roman" panose="02020603050405020304" pitchFamily="18" charset="0"/>
                <a:sym typeface="+mn-lt"/>
              </a:rPr>
              <a:t> </a:t>
            </a:r>
          </a:p>
          <a:p>
            <a:pPr algn="ctr"/>
            <a:r>
              <a:rPr lang="en-US" altLang="zh-CN" sz="1600" baseline="30000" dirty="0">
                <a:latin typeface="Times New Roman" panose="02020603050405020304" pitchFamily="18" charset="0"/>
                <a:cs typeface="Times New Roman" panose="02020603050405020304" pitchFamily="18" charset="0"/>
                <a:sym typeface="+mn-lt"/>
              </a:rPr>
              <a:t>1</a:t>
            </a:r>
            <a:r>
              <a:rPr lang="en-US" altLang="zh-CN" sz="1600" dirty="0">
                <a:latin typeface="Times New Roman" panose="02020603050405020304" pitchFamily="18" charset="0"/>
                <a:cs typeface="Times New Roman" panose="02020603050405020304" pitchFamily="18" charset="0"/>
                <a:sym typeface="+mn-lt"/>
              </a:rPr>
              <a:t>UC Berkeley   </a:t>
            </a:r>
            <a:r>
              <a:rPr lang="en-US" altLang="zh-CN" sz="1600" baseline="30000" dirty="0">
                <a:latin typeface="Times New Roman" panose="02020603050405020304" pitchFamily="18" charset="0"/>
                <a:cs typeface="Times New Roman" panose="02020603050405020304" pitchFamily="18" charset="0"/>
                <a:sym typeface="+mn-lt"/>
              </a:rPr>
              <a:t>2</a:t>
            </a:r>
            <a:r>
              <a:rPr lang="en-US" altLang="zh-CN" sz="1600" dirty="0">
                <a:latin typeface="Times New Roman" panose="02020603050405020304" pitchFamily="18" charset="0"/>
                <a:cs typeface="Times New Roman" panose="02020603050405020304" pitchFamily="18" charset="0"/>
                <a:sym typeface="+mn-lt"/>
              </a:rPr>
              <a:t>Google Research   </a:t>
            </a:r>
            <a:r>
              <a:rPr lang="en-US" altLang="zh-CN" sz="1600" baseline="30000" dirty="0">
                <a:latin typeface="Times New Roman" panose="02020603050405020304" pitchFamily="18" charset="0"/>
                <a:cs typeface="Times New Roman" panose="02020603050405020304" pitchFamily="18" charset="0"/>
                <a:sym typeface="+mn-lt"/>
              </a:rPr>
              <a:t>3 </a:t>
            </a:r>
            <a:r>
              <a:rPr lang="en-US" altLang="zh-CN" sz="1600" dirty="0">
                <a:latin typeface="Times New Roman" panose="02020603050405020304" pitchFamily="18" charset="0"/>
                <a:cs typeface="Times New Roman" panose="02020603050405020304" pitchFamily="18" charset="0"/>
                <a:sym typeface="+mn-lt"/>
              </a:rPr>
              <a:t>UC San Diego</a:t>
            </a:r>
            <a:endParaRPr lang="zh-CN" altLang="en-US" sz="1600" dirty="0">
              <a:latin typeface="Times New Roman" panose="02020603050405020304" pitchFamily="18" charset="0"/>
              <a:cs typeface="Times New Roman" panose="02020603050405020304" pitchFamily="18" charset="0"/>
              <a:sym typeface="+mn-lt"/>
            </a:endParaRPr>
          </a:p>
        </p:txBody>
      </p:sp>
    </p:spTree>
    <p:extLst>
      <p:ext uri="{BB962C8B-B14F-4D97-AF65-F5344CB8AC3E}">
        <p14:creationId xmlns:p14="http://schemas.microsoft.com/office/powerpoint/2010/main" val="306319533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BE54F1D5-6414-8CC2-D043-89E0C3831170}"/>
                  </a:ext>
                </a:extLst>
              </p:cNvPr>
              <p:cNvSpPr txBox="1"/>
              <p:nvPr/>
            </p:nvSpPr>
            <p:spPr>
              <a:xfrm>
                <a:off x="4796287" y="3848003"/>
                <a:ext cx="602601" cy="64633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600" b="0" i="1" smtClean="0">
                          <a:solidFill>
                            <a:srgbClr val="FF0000"/>
                          </a:solidFill>
                          <a:latin typeface="Cambria Math" panose="02040503050406030204" pitchFamily="18" charset="0"/>
                        </a:rPr>
                        <m:t>𝛼</m:t>
                      </m:r>
                    </m:oMath>
                  </m:oMathPara>
                </a14:m>
                <a:endParaRPr lang="zh-CN" altLang="en-US" sz="3600" dirty="0">
                  <a:solidFill>
                    <a:srgbClr val="FF0000"/>
                  </a:solidFill>
                </a:endParaRPr>
              </a:p>
            </p:txBody>
          </p:sp>
        </mc:Choice>
        <mc:Fallback xmlns="">
          <p:sp>
            <p:nvSpPr>
              <p:cNvPr id="15" name="文本框 14">
                <a:extLst>
                  <a:ext uri="{FF2B5EF4-FFF2-40B4-BE49-F238E27FC236}">
                    <a16:creationId xmlns:a16="http://schemas.microsoft.com/office/drawing/2014/main" id="{BE54F1D5-6414-8CC2-D043-89E0C3831170}"/>
                  </a:ext>
                </a:extLst>
              </p:cNvPr>
              <p:cNvSpPr txBox="1">
                <a:spLocks noRot="1" noChangeAspect="1" noMove="1" noResize="1" noEditPoints="1" noAdjustHandles="1" noChangeArrowheads="1" noChangeShapeType="1" noTextEdit="1"/>
              </p:cNvSpPr>
              <p:nvPr/>
            </p:nvSpPr>
            <p:spPr>
              <a:xfrm>
                <a:off x="4796287" y="3848003"/>
                <a:ext cx="602601" cy="646331"/>
              </a:xfrm>
              <a:prstGeom prst="rect">
                <a:avLst/>
              </a:prstGeom>
              <a:blipFill>
                <a:blip r:embed="rId7"/>
                <a:stretch>
                  <a:fillRect/>
                </a:stretch>
              </a:blipFill>
            </p:spPr>
            <p:txBody>
              <a:bodyPr/>
              <a:lstStyle/>
              <a:p>
                <a:r>
                  <a:rPr lang="zh-CN" altLang="en-US">
                    <a:noFill/>
                  </a:rPr>
                  <a:t> </a:t>
                </a:r>
              </a:p>
            </p:txBody>
          </p:sp>
        </mc:Fallback>
      </mc:AlternateContent>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543A49-5F7E-7C16-4B9D-C444A5482640}"/>
              </a:ext>
            </a:extLst>
          </p:cNvPr>
          <p:cNvSpPr txBox="1"/>
          <p:nvPr/>
        </p:nvSpPr>
        <p:spPr>
          <a:xfrm>
            <a:off x="618564" y="311696"/>
            <a:ext cx="3359669"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Volume Rendering</a:t>
            </a:r>
            <a:endParaRPr lang="zh-CN" altLang="en-US" sz="32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E6EC7E4B-FF15-A22A-000F-26D423A3CC6F}"/>
                  </a:ext>
                </a:extLst>
              </p:cNvPr>
              <p:cNvSpPr txBox="1"/>
              <p:nvPr/>
            </p:nvSpPr>
            <p:spPr>
              <a:xfrm>
                <a:off x="1010401" y="2751473"/>
                <a:ext cx="6234464" cy="147713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rPr>
                        <m:t> </m:t>
                      </m:r>
                      <m:acc>
                        <m:accPr>
                          <m:chr m:val="̂"/>
                          <m:ctrlPr>
                            <a:rPr lang="en-US" altLang="zh-CN" sz="3200" b="0" i="1" smtClean="0">
                              <a:latin typeface="Cambria Math" panose="02040503050406030204" pitchFamily="18" charset="0"/>
                            </a:rPr>
                          </m:ctrlPr>
                        </m:accPr>
                        <m:e>
                          <m:r>
                            <a:rPr lang="en-US" altLang="zh-CN" sz="3200" b="0" i="1" smtClean="0">
                              <a:latin typeface="Cambria Math" panose="02040503050406030204" pitchFamily="18" charset="0"/>
                            </a:rPr>
                            <m:t>𝐶</m:t>
                          </m:r>
                        </m:e>
                      </m:acc>
                      <m:d>
                        <m:dPr>
                          <m:ctrlPr>
                            <a:rPr lang="en-US" altLang="zh-CN" sz="3200" i="1" smtClean="0">
                              <a:latin typeface="Cambria Math" panose="02040503050406030204" pitchFamily="18" charset="0"/>
                            </a:rPr>
                          </m:ctrlPr>
                        </m:dPr>
                        <m:e>
                          <m:r>
                            <a:rPr lang="en-US" altLang="zh-CN" sz="3200" b="1" i="0">
                              <a:latin typeface="Cambria Math" panose="02040503050406030204" pitchFamily="18" charset="0"/>
                            </a:rPr>
                            <m:t>𝐫</m:t>
                          </m:r>
                        </m:e>
                      </m:d>
                      <m:r>
                        <a:rPr lang="en-US" altLang="zh-CN" sz="3200" i="1">
                          <a:latin typeface="Cambria Math" panose="02040503050406030204" pitchFamily="18" charset="0"/>
                        </a:rPr>
                        <m:t>=</m:t>
                      </m:r>
                      <m:nary>
                        <m:naryPr>
                          <m:chr m:val="∑"/>
                          <m:ctrlPr>
                            <a:rPr lang="en-US" altLang="zh-CN" sz="3200" i="1" smtClean="0">
                              <a:latin typeface="Cambria Math" panose="02040503050406030204" pitchFamily="18" charset="0"/>
                            </a:rPr>
                          </m:ctrlPr>
                        </m:naryPr>
                        <m:sub>
                          <m:r>
                            <m:rPr>
                              <m:brk m:alnAt="23"/>
                            </m:rPr>
                            <a:rPr lang="en-US" altLang="zh-CN" sz="3200" b="0" i="1" smtClean="0">
                              <a:latin typeface="Cambria Math" panose="02040503050406030204" pitchFamily="18" charset="0"/>
                            </a:rPr>
                            <m:t>𝑖</m:t>
                          </m:r>
                          <m:r>
                            <a:rPr lang="en-US" altLang="zh-CN" sz="3200" b="0" i="1" smtClean="0">
                              <a:latin typeface="Cambria Math" panose="02040503050406030204" pitchFamily="18" charset="0"/>
                            </a:rPr>
                            <m:t>=1</m:t>
                          </m:r>
                        </m:sub>
                        <m:sup>
                          <m:r>
                            <a:rPr lang="en-US" altLang="zh-CN" sz="3200" b="0" i="1" smtClean="0">
                              <a:latin typeface="Cambria Math" panose="02040503050406030204" pitchFamily="18" charset="0"/>
                            </a:rPr>
                            <m:t>𝑁</m:t>
                          </m:r>
                        </m:sup>
                        <m:e>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𝑇</m:t>
                              </m:r>
                            </m:e>
                            <m:sub>
                              <m:r>
                                <a:rPr lang="en-US" altLang="zh-CN" sz="3200" b="0" i="1" smtClean="0">
                                  <a:latin typeface="Cambria Math" panose="02040503050406030204" pitchFamily="18" charset="0"/>
                                </a:rPr>
                                <m:t>𝑖</m:t>
                              </m:r>
                            </m:sub>
                          </m:sSub>
                        </m:e>
                      </m:nary>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1−</m:t>
                          </m:r>
                          <m:func>
                            <m:funcPr>
                              <m:ctrlPr>
                                <a:rPr lang="en-US" altLang="zh-CN" sz="3200" b="0" i="1" smtClean="0">
                                  <a:latin typeface="Cambria Math" panose="02040503050406030204" pitchFamily="18" charset="0"/>
                                </a:rPr>
                              </m:ctrlPr>
                            </m:funcPr>
                            <m:fName>
                              <m:r>
                                <m:rPr>
                                  <m:sty m:val="p"/>
                                </m:rPr>
                                <a:rPr lang="en-US" altLang="zh-CN" sz="3200" b="0" i="0" smtClean="0">
                                  <a:latin typeface="Cambria Math" panose="02040503050406030204" pitchFamily="18" charset="0"/>
                                </a:rPr>
                                <m:t>exp</m:t>
                              </m:r>
                            </m:fName>
                            <m:e>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m:t>
                                  </m:r>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𝜎</m:t>
                                      </m:r>
                                    </m:e>
                                    <m:sub>
                                      <m:r>
                                        <a:rPr lang="en-US" altLang="zh-CN" sz="3200" b="0" i="1" smtClean="0">
                                          <a:latin typeface="Cambria Math" panose="02040503050406030204" pitchFamily="18" charset="0"/>
                                        </a:rPr>
                                        <m:t>𝑖</m:t>
                                      </m:r>
                                    </m:sub>
                                  </m:sSub>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𝛿</m:t>
                                      </m:r>
                                    </m:e>
                                    <m:sub>
                                      <m:r>
                                        <a:rPr lang="en-US" altLang="zh-CN" sz="3200" b="0" i="1" smtClean="0">
                                          <a:latin typeface="Cambria Math" panose="02040503050406030204" pitchFamily="18" charset="0"/>
                                        </a:rPr>
                                        <m:t>𝑖</m:t>
                                      </m:r>
                                    </m:sub>
                                  </m:sSub>
                                </m:e>
                              </m:d>
                            </m:e>
                          </m:func>
                        </m:e>
                      </m:d>
                      <m:sSub>
                        <m:sSubPr>
                          <m:ctrlPr>
                            <a:rPr lang="en-US" altLang="zh-CN" sz="3200" b="0" i="1" smtClean="0">
                              <a:latin typeface="Cambria Math" panose="02040503050406030204" pitchFamily="18" charset="0"/>
                            </a:rPr>
                          </m:ctrlPr>
                        </m:sSubPr>
                        <m:e>
                          <m:r>
                            <a:rPr lang="en-US" altLang="zh-CN" sz="3200" b="1" i="0" smtClean="0">
                              <a:latin typeface="Cambria Math" panose="02040503050406030204" pitchFamily="18" charset="0"/>
                            </a:rPr>
                            <m:t>𝐜</m:t>
                          </m:r>
                        </m:e>
                        <m:sub>
                          <m:r>
                            <a:rPr lang="en-US" altLang="zh-CN" sz="3200" b="0" i="1" smtClean="0">
                              <a:latin typeface="Cambria Math" panose="02040503050406030204" pitchFamily="18" charset="0"/>
                            </a:rPr>
                            <m:t>𝑖</m:t>
                          </m:r>
                        </m:sub>
                      </m:sSub>
                    </m:oMath>
                  </m:oMathPara>
                </a14:m>
                <a:br>
                  <a:rPr lang="en-US" altLang="zh-CN" sz="3200" dirty="0"/>
                </a:br>
                <a:endParaRPr lang="zh-CN" altLang="en-US" sz="3200" dirty="0"/>
              </a:p>
            </p:txBody>
          </p:sp>
        </mc:Choice>
        <mc:Fallback xmlns="">
          <p:sp>
            <p:nvSpPr>
              <p:cNvPr id="4" name="文本框 3">
                <a:extLst>
                  <a:ext uri="{FF2B5EF4-FFF2-40B4-BE49-F238E27FC236}">
                    <a16:creationId xmlns:a16="http://schemas.microsoft.com/office/drawing/2014/main" id="{E6EC7E4B-FF15-A22A-000F-26D423A3CC6F}"/>
                  </a:ext>
                </a:extLst>
              </p:cNvPr>
              <p:cNvSpPr txBox="1">
                <a:spLocks noRot="1" noChangeAspect="1" noMove="1" noResize="1" noEditPoints="1" noAdjustHandles="1" noChangeArrowheads="1" noChangeShapeType="1" noTextEdit="1"/>
              </p:cNvSpPr>
              <p:nvPr/>
            </p:nvSpPr>
            <p:spPr>
              <a:xfrm>
                <a:off x="1010401" y="2751473"/>
                <a:ext cx="6234464" cy="147713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75E35D8F-DC08-637F-D340-8DA7FA936392}"/>
                  </a:ext>
                </a:extLst>
              </p:cNvPr>
              <p:cNvSpPr txBox="1"/>
              <p:nvPr/>
            </p:nvSpPr>
            <p:spPr>
              <a:xfrm>
                <a:off x="7755981" y="2860926"/>
                <a:ext cx="3425618" cy="136761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i="1" smtClean="0">
                              <a:latin typeface="Cambria Math" panose="02040503050406030204" pitchFamily="18" charset="0"/>
                            </a:rPr>
                            <m:t>𝑇</m:t>
                          </m:r>
                        </m:e>
                        <m:sub>
                          <m:r>
                            <a:rPr lang="en-US" altLang="zh-CN" sz="2800" b="0" i="1" smtClean="0">
                              <a:latin typeface="Cambria Math" panose="02040503050406030204" pitchFamily="18" charset="0"/>
                            </a:rPr>
                            <m:t>𝑖</m:t>
                          </m:r>
                        </m:sub>
                      </m:sSub>
                      <m:r>
                        <a:rPr lang="en-US" altLang="zh-CN" sz="2800" i="1">
                          <a:latin typeface="Cambria Math" panose="02040503050406030204" pitchFamily="18" charset="0"/>
                        </a:rPr>
                        <m:t>=</m:t>
                      </m:r>
                      <m:r>
                        <m:rPr>
                          <m:sty m:val="p"/>
                        </m:rPr>
                        <a:rPr lang="en-US" altLang="zh-CN" sz="2800" b="0" i="1" smtClean="0">
                          <a:latin typeface="Cambria Math" panose="02040503050406030204" pitchFamily="18" charset="0"/>
                        </a:rPr>
                        <m:t>exp</m:t>
                      </m:r>
                      <m:r>
                        <a:rPr lang="en-US" altLang="zh-CN" sz="2800" b="0" i="1" smtClean="0">
                          <a:latin typeface="Cambria Math" panose="02040503050406030204" pitchFamily="18" charset="0"/>
                        </a:rPr>
                        <m:t>(−</m:t>
                      </m:r>
                      <m:nary>
                        <m:naryPr>
                          <m:chr m:val="∑"/>
                          <m:ctrlPr>
                            <a:rPr lang="en-US" altLang="zh-CN" sz="2800" b="0" i="1" smtClean="0">
                              <a:latin typeface="Cambria Math" panose="02040503050406030204" pitchFamily="18" charset="0"/>
                            </a:rPr>
                          </m:ctrlPr>
                        </m:naryPr>
                        <m:sub>
                          <m:r>
                            <m:rPr>
                              <m:brk m:alnAt="23"/>
                            </m:rPr>
                            <a:rPr lang="en-US" altLang="zh-CN" sz="2800" b="0" i="1" smtClean="0">
                              <a:latin typeface="Cambria Math" panose="02040503050406030204" pitchFamily="18" charset="0"/>
                            </a:rPr>
                            <m:t>𝑗</m:t>
                          </m:r>
                          <m:r>
                            <a:rPr lang="en-US" altLang="zh-CN" sz="2800" b="0" i="1" smtClean="0">
                              <a:latin typeface="Cambria Math" panose="02040503050406030204" pitchFamily="18" charset="0"/>
                            </a:rPr>
                            <m:t>=1</m:t>
                          </m:r>
                        </m:sub>
                        <m:sup>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sup>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𝜎</m:t>
                              </m:r>
                            </m:e>
                            <m:sub>
                              <m:r>
                                <a:rPr lang="en-US" altLang="zh-CN" sz="2800" b="0" i="1" smtClean="0">
                                  <a:latin typeface="Cambria Math" panose="02040503050406030204" pitchFamily="18" charset="0"/>
                                </a:rPr>
                                <m:t>𝑗</m:t>
                              </m:r>
                            </m:sub>
                          </m:sSub>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𝛿</m:t>
                              </m:r>
                            </m:e>
                            <m:sub>
                              <m:r>
                                <a:rPr lang="en-US" altLang="zh-CN" sz="2800" b="0" i="1" smtClean="0">
                                  <a:latin typeface="Cambria Math" panose="02040503050406030204" pitchFamily="18" charset="0"/>
                                </a:rPr>
                                <m:t>𝑗</m:t>
                              </m:r>
                            </m:sub>
                          </m:sSub>
                        </m:e>
                      </m:nary>
                      <m:r>
                        <a:rPr lang="en-US" altLang="zh-CN" sz="2800" b="0" i="1" smtClean="0">
                          <a:latin typeface="Cambria Math" panose="02040503050406030204" pitchFamily="18" charset="0"/>
                        </a:rPr>
                        <m:t>) </m:t>
                      </m:r>
                    </m:oMath>
                  </m:oMathPara>
                </a14:m>
                <a:endParaRPr lang="zh-CN" altLang="en-US" sz="2800" dirty="0"/>
              </a:p>
            </p:txBody>
          </p:sp>
        </mc:Choice>
        <mc:Fallback xmlns="">
          <p:sp>
            <p:nvSpPr>
              <p:cNvPr id="5" name="文本框 4">
                <a:extLst>
                  <a:ext uri="{FF2B5EF4-FFF2-40B4-BE49-F238E27FC236}">
                    <a16:creationId xmlns:a16="http://schemas.microsoft.com/office/drawing/2014/main" id="{75E35D8F-DC08-637F-D340-8DA7FA936392}"/>
                  </a:ext>
                </a:extLst>
              </p:cNvPr>
              <p:cNvSpPr txBox="1">
                <a:spLocks noRot="1" noChangeAspect="1" noMove="1" noResize="1" noEditPoints="1" noAdjustHandles="1" noChangeArrowheads="1" noChangeShapeType="1" noTextEdit="1"/>
              </p:cNvSpPr>
              <p:nvPr/>
            </p:nvSpPr>
            <p:spPr>
              <a:xfrm>
                <a:off x="7755981" y="2860926"/>
                <a:ext cx="3425618" cy="1367618"/>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E34AA360-2965-703F-4CB0-8B272B2F3603}"/>
                  </a:ext>
                </a:extLst>
              </p:cNvPr>
              <p:cNvSpPr txBox="1"/>
              <p:nvPr/>
            </p:nvSpPr>
            <p:spPr>
              <a:xfrm>
                <a:off x="1708056" y="5215686"/>
                <a:ext cx="7039811" cy="89896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𝑖</m:t>
                          </m:r>
                        </m:sub>
                      </m:sSub>
                      <m:r>
                        <a:rPr lang="en-US" altLang="zh-CN" sz="2800" b="0" i="1" smtClean="0">
                          <a:latin typeface="Cambria Math" panose="02040503050406030204" pitchFamily="18" charset="0"/>
                        </a:rPr>
                        <m:t>∼</m:t>
                      </m:r>
                      <m:r>
                        <a:rPr lang="zh-CN" altLang="en-US" sz="2800" b="0" i="1" smtClean="0">
                          <a:latin typeface="Cambria Math" panose="02040503050406030204" pitchFamily="18" charset="0"/>
                        </a:rPr>
                        <m:t>𝒰</m:t>
                      </m:r>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f>
                        <m:fPr>
                          <m:ctrlPr>
                            <a:rPr lang="en-US" altLang="zh-CN" sz="2800" b="0" i="1" smtClean="0">
                              <a:latin typeface="Cambria Math" panose="02040503050406030204" pitchFamily="18" charset="0"/>
                            </a:rPr>
                          </m:ctrlPr>
                        </m:fPr>
                        <m:num>
                          <m:r>
                            <a:rPr lang="en-US" altLang="zh-CN" sz="2800" b="0" i="1" smtClean="0">
                              <a:latin typeface="Cambria Math" panose="02040503050406030204" pitchFamily="18" charset="0"/>
                            </a:rPr>
                            <m:t>𝑖</m:t>
                          </m:r>
                          <m:r>
                            <a:rPr lang="en-US" altLang="zh-CN" sz="2800" b="0" i="1" smtClean="0">
                              <a:latin typeface="Cambria Math" panose="02040503050406030204" pitchFamily="18" charset="0"/>
                            </a:rPr>
                            <m:t>−1</m:t>
                          </m:r>
                        </m:num>
                        <m:den>
                          <m:r>
                            <a:rPr lang="en-US" altLang="zh-CN" sz="2800" b="0" i="1" smtClean="0">
                              <a:latin typeface="Cambria Math" panose="02040503050406030204" pitchFamily="18" charset="0"/>
                            </a:rPr>
                            <m:t>𝑁</m:t>
                          </m:r>
                        </m:den>
                      </m:f>
                      <m:d>
                        <m:dPr>
                          <m:ctrlPr>
                            <a:rPr lang="en-US" altLang="zh-CN" sz="2800" b="0" i="1" smtClean="0">
                              <a:latin typeface="Cambria Math" panose="02040503050406030204" pitchFamily="18" charset="0"/>
                            </a:rPr>
                          </m:ctrlPr>
                        </m:dPr>
                        <m:e>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𝑓</m:t>
                              </m:r>
                            </m:sub>
                          </m:sSub>
                          <m:r>
                            <a:rPr lang="en-US" altLang="zh-CN" sz="2800" b="0" i="1" smtClean="0">
                              <a:latin typeface="Cambria Math" panose="02040503050406030204" pitchFamily="18" charset="0"/>
                            </a:rPr>
                            <m:t>−</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𝑛</m:t>
                              </m:r>
                            </m:sub>
                          </m:sSub>
                        </m:e>
                      </m:d>
                      <m:r>
                        <a:rPr lang="en-US" altLang="zh-CN" sz="2800" b="0" i="1" smtClean="0">
                          <a:latin typeface="Cambria Math" panose="02040503050406030204" pitchFamily="18" charset="0"/>
                        </a:rPr>
                        <m:t>, </m:t>
                      </m:r>
                      <m:sSub>
                        <m:sSubPr>
                          <m:ctrlPr>
                            <a:rPr lang="en-US" altLang="zh-CN" sz="2800" b="0" i="1" smtClean="0">
                              <a:latin typeface="Cambria Math" panose="02040503050406030204" pitchFamily="18" charset="0"/>
                            </a:rPr>
                          </m:ctrlPr>
                        </m:sSubPr>
                        <m:e>
                          <m:r>
                            <a:rPr lang="en-US" altLang="zh-CN" sz="2800" b="0" i="1" smtClean="0">
                              <a:latin typeface="Cambria Math" panose="02040503050406030204" pitchFamily="18" charset="0"/>
                            </a:rPr>
                            <m:t>𝑡</m:t>
                          </m:r>
                        </m:e>
                        <m:sub>
                          <m:r>
                            <a:rPr lang="en-US" altLang="zh-CN" sz="2800" b="0" i="1" smtClean="0">
                              <a:latin typeface="Cambria Math" panose="02040503050406030204" pitchFamily="18" charset="0"/>
                            </a:rPr>
                            <m:t>𝑛</m:t>
                          </m:r>
                        </m:sub>
                      </m:sSub>
                      <m:r>
                        <a:rPr lang="en-US" altLang="zh-CN" sz="2800" b="0" i="1" smtClean="0">
                          <a:latin typeface="Cambria Math" panose="02040503050406030204" pitchFamily="18" charset="0"/>
                        </a:rPr>
                        <m:t>+</m:t>
                      </m:r>
                      <m:f>
                        <m:fPr>
                          <m:ctrlPr>
                            <a:rPr lang="en-US" altLang="zh-CN" sz="2800" i="1">
                              <a:latin typeface="Cambria Math" panose="02040503050406030204" pitchFamily="18" charset="0"/>
                            </a:rPr>
                          </m:ctrlPr>
                        </m:fPr>
                        <m:num>
                          <m:r>
                            <a:rPr lang="en-US" altLang="zh-CN" sz="2800" i="1">
                              <a:latin typeface="Cambria Math" panose="02040503050406030204" pitchFamily="18" charset="0"/>
                            </a:rPr>
                            <m:t>𝑖</m:t>
                          </m:r>
                        </m:num>
                        <m:den>
                          <m:r>
                            <a:rPr lang="en-US" altLang="zh-CN" sz="2800" i="1">
                              <a:latin typeface="Cambria Math" panose="02040503050406030204" pitchFamily="18" charset="0"/>
                            </a:rPr>
                            <m:t>𝑁</m:t>
                          </m:r>
                        </m:den>
                      </m:f>
                      <m:d>
                        <m:dPr>
                          <m:ctrlPr>
                            <a:rPr lang="en-US" altLang="zh-CN" sz="2800" i="1">
                              <a:latin typeface="Cambria Math" panose="02040503050406030204" pitchFamily="18" charset="0"/>
                            </a:rPr>
                          </m:ctrlPr>
                        </m:dPr>
                        <m:e>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𝑓</m:t>
                              </m:r>
                            </m:sub>
                          </m:sSub>
                          <m:r>
                            <a:rPr lang="en-US" altLang="zh-CN" sz="2800" i="1">
                              <a:latin typeface="Cambria Math" panose="02040503050406030204" pitchFamily="18" charset="0"/>
                            </a:rPr>
                            <m:t>−</m:t>
                          </m:r>
                          <m:sSub>
                            <m:sSubPr>
                              <m:ctrlPr>
                                <a:rPr lang="en-US" altLang="zh-CN" sz="2800" i="1">
                                  <a:latin typeface="Cambria Math" panose="02040503050406030204" pitchFamily="18" charset="0"/>
                                </a:rPr>
                              </m:ctrlPr>
                            </m:sSubPr>
                            <m:e>
                              <m:r>
                                <a:rPr lang="en-US" altLang="zh-CN" sz="2800" i="1">
                                  <a:latin typeface="Cambria Math" panose="02040503050406030204" pitchFamily="18" charset="0"/>
                                </a:rPr>
                                <m:t>𝑡</m:t>
                              </m:r>
                            </m:e>
                            <m:sub>
                              <m:r>
                                <a:rPr lang="en-US" altLang="zh-CN" sz="2800" i="1">
                                  <a:latin typeface="Cambria Math" panose="02040503050406030204" pitchFamily="18" charset="0"/>
                                </a:rPr>
                                <m:t>𝑛</m:t>
                              </m:r>
                            </m:sub>
                          </m:sSub>
                        </m:e>
                      </m:d>
                      <m:r>
                        <a:rPr lang="en-US" altLang="zh-CN" sz="2800" b="0" i="1" smtClean="0">
                          <a:latin typeface="Cambria Math" panose="02040503050406030204" pitchFamily="18" charset="0"/>
                        </a:rPr>
                        <m:t>]</m:t>
                      </m:r>
                    </m:oMath>
                  </m:oMathPara>
                </a14:m>
                <a:endParaRPr lang="zh-CN" altLang="en-US" sz="2800" dirty="0"/>
              </a:p>
            </p:txBody>
          </p:sp>
        </mc:Choice>
        <mc:Fallback xmlns="">
          <p:sp>
            <p:nvSpPr>
              <p:cNvPr id="7" name="文本框 6">
                <a:extLst>
                  <a:ext uri="{FF2B5EF4-FFF2-40B4-BE49-F238E27FC236}">
                    <a16:creationId xmlns:a16="http://schemas.microsoft.com/office/drawing/2014/main" id="{E34AA360-2965-703F-4CB0-8B272B2F3603}"/>
                  </a:ext>
                </a:extLst>
              </p:cNvPr>
              <p:cNvSpPr txBox="1">
                <a:spLocks noRot="1" noChangeAspect="1" noMove="1" noResize="1" noEditPoints="1" noAdjustHandles="1" noChangeArrowheads="1" noChangeShapeType="1" noTextEdit="1"/>
              </p:cNvSpPr>
              <p:nvPr/>
            </p:nvSpPr>
            <p:spPr>
              <a:xfrm>
                <a:off x="1708056" y="5215686"/>
                <a:ext cx="7039811" cy="89896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1811C6E8-FC36-B949-BDF9-B397E37D69C9}"/>
                  </a:ext>
                </a:extLst>
              </p:cNvPr>
              <p:cNvSpPr txBox="1"/>
              <p:nvPr/>
            </p:nvSpPr>
            <p:spPr>
              <a:xfrm>
                <a:off x="1419167" y="1032947"/>
                <a:ext cx="7309950" cy="1254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𝐶</m:t>
                      </m:r>
                      <m:d>
                        <m:dPr>
                          <m:ctrlPr>
                            <a:rPr lang="en-US" altLang="zh-CN" sz="3200" i="1" smtClean="0">
                              <a:latin typeface="Cambria Math" panose="02040503050406030204" pitchFamily="18" charset="0"/>
                            </a:rPr>
                          </m:ctrlPr>
                        </m:dPr>
                        <m:e>
                          <m:r>
                            <a:rPr lang="en-US" altLang="zh-CN" sz="3200" b="1" i="0">
                              <a:latin typeface="Cambria Math" panose="02040503050406030204" pitchFamily="18" charset="0"/>
                            </a:rPr>
                            <m:t>𝐫</m:t>
                          </m:r>
                        </m:e>
                      </m:d>
                      <m:r>
                        <a:rPr lang="en-US" altLang="zh-CN" sz="3200" i="1">
                          <a:latin typeface="Cambria Math" panose="02040503050406030204" pitchFamily="18" charset="0"/>
                        </a:rPr>
                        <m:t>=</m:t>
                      </m:r>
                      <m:nary>
                        <m:naryPr>
                          <m:ctrlPr>
                            <a:rPr lang="en-US" altLang="zh-CN" sz="3200" i="1" smtClean="0">
                              <a:latin typeface="Cambria Math" panose="02040503050406030204" pitchFamily="18" charset="0"/>
                            </a:rPr>
                          </m:ctrlPr>
                        </m:naryPr>
                        <m:sub>
                          <m:sSub>
                            <m:sSubPr>
                              <m:ctrlPr>
                                <a:rPr lang="en-US" altLang="zh-CN" sz="3200" b="0" i="1" smtClean="0">
                                  <a:latin typeface="Cambria Math" panose="02040503050406030204" pitchFamily="18" charset="0"/>
                                </a:rPr>
                              </m:ctrlPr>
                            </m:sSubPr>
                            <m:e>
                              <m:r>
                                <m:rPr>
                                  <m:brk m:alnAt="23"/>
                                </m:rPr>
                                <a:rPr lang="en-US" altLang="zh-CN" sz="3200" b="0" i="1" smtClean="0">
                                  <a:latin typeface="Cambria Math" panose="02040503050406030204" pitchFamily="18" charset="0"/>
                                </a:rPr>
                                <m:t>𝑡</m:t>
                              </m:r>
                            </m:e>
                            <m:sub>
                              <m:r>
                                <m:rPr>
                                  <m:brk m:alnAt="23"/>
                                </m:rPr>
                                <a:rPr lang="en-US" altLang="zh-CN" sz="3200" b="0" i="1" smtClean="0">
                                  <a:latin typeface="Cambria Math" panose="02040503050406030204" pitchFamily="18" charset="0"/>
                                </a:rPr>
                                <m:t>𝑛</m:t>
                              </m:r>
                            </m:sub>
                          </m:sSub>
                        </m:sub>
                        <m:sup>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𝑓</m:t>
                              </m:r>
                            </m:sub>
                          </m:sSub>
                        </m:sup>
                        <m:e>
                          <m:r>
                            <a:rPr lang="en-US" altLang="zh-CN" sz="3200" i="1">
                              <a:latin typeface="Cambria Math" panose="02040503050406030204" pitchFamily="18" charset="0"/>
                            </a:rPr>
                            <m:t>𝑇</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𝑡</m:t>
                              </m:r>
                            </m:e>
                          </m:d>
                        </m:e>
                      </m:nary>
                      <m:r>
                        <a:rPr lang="en-US" altLang="zh-CN" sz="3200" i="1" smtClean="0">
                          <a:latin typeface="Cambria Math" panose="02040503050406030204" pitchFamily="18" charset="0"/>
                        </a:rPr>
                        <m:t>⋅</m:t>
                      </m:r>
                      <m:r>
                        <a:rPr lang="en-US" altLang="zh-CN" sz="3200" i="1" smtClean="0">
                          <a:latin typeface="Cambria Math" panose="02040503050406030204" pitchFamily="18" charset="0"/>
                        </a:rPr>
                        <m:t>𝜎</m:t>
                      </m:r>
                      <m:d>
                        <m:dPr>
                          <m:ctrlPr>
                            <a:rPr lang="en-US" altLang="zh-CN" sz="3200" i="1" smtClean="0">
                              <a:latin typeface="Cambria Math" panose="02040503050406030204" pitchFamily="18" charset="0"/>
                            </a:rPr>
                          </m:ctrlPr>
                        </m:dPr>
                        <m:e>
                          <m:r>
                            <a:rPr lang="en-US" altLang="zh-CN" sz="3200" b="1" i="0">
                              <a:latin typeface="Cambria Math" panose="02040503050406030204" pitchFamily="18" charset="0"/>
                            </a:rPr>
                            <m:t>𝐫</m:t>
                          </m:r>
                          <m:d>
                            <m:dPr>
                              <m:ctrlPr>
                                <a:rPr lang="en-US" altLang="zh-CN" sz="3200" b="1" i="1">
                                  <a:latin typeface="Cambria Math" panose="02040503050406030204" pitchFamily="18" charset="0"/>
                                </a:rPr>
                              </m:ctrlPr>
                            </m:dPr>
                            <m:e>
                              <m:r>
                                <a:rPr lang="en-US" altLang="zh-CN" sz="3200" i="1">
                                  <a:latin typeface="Cambria Math" panose="02040503050406030204" pitchFamily="18" charset="0"/>
                                </a:rPr>
                                <m:t>𝑡</m:t>
                              </m:r>
                            </m:e>
                          </m:d>
                        </m:e>
                      </m:d>
                      <m:r>
                        <a:rPr lang="en-US" altLang="zh-CN" sz="3200" i="1" smtClean="0">
                          <a:latin typeface="Cambria Math" panose="02040503050406030204" pitchFamily="18" charset="0"/>
                        </a:rPr>
                        <m:t>⋅</m:t>
                      </m:r>
                      <m:r>
                        <a:rPr lang="en-US" altLang="zh-CN" sz="3200" b="1" i="0">
                          <a:latin typeface="Cambria Math" panose="02040503050406030204" pitchFamily="18" charset="0"/>
                        </a:rPr>
                        <m:t>𝐜</m:t>
                      </m:r>
                      <m:d>
                        <m:dPr>
                          <m:ctrlPr>
                            <a:rPr lang="en-US" altLang="zh-CN" sz="3200" b="1" i="1" smtClean="0">
                              <a:latin typeface="Cambria Math" panose="02040503050406030204" pitchFamily="18" charset="0"/>
                            </a:rPr>
                          </m:ctrlPr>
                        </m:dPr>
                        <m:e>
                          <m:r>
                            <a:rPr lang="en-US" altLang="zh-CN" sz="3200" b="1" i="0">
                              <a:latin typeface="Cambria Math" panose="02040503050406030204" pitchFamily="18" charset="0"/>
                            </a:rPr>
                            <m:t>𝐫</m:t>
                          </m:r>
                          <m:d>
                            <m:dPr>
                              <m:ctrlPr>
                                <a:rPr lang="en-US" altLang="zh-CN" sz="3200" b="1" i="1">
                                  <a:latin typeface="Cambria Math" panose="02040503050406030204" pitchFamily="18" charset="0"/>
                                </a:rPr>
                              </m:ctrlPr>
                            </m:dPr>
                            <m:e>
                              <m:r>
                                <a:rPr lang="en-US" altLang="zh-CN" sz="3200" i="1">
                                  <a:latin typeface="Cambria Math" panose="02040503050406030204" pitchFamily="18" charset="0"/>
                                </a:rPr>
                                <m:t>𝑡</m:t>
                              </m:r>
                            </m:e>
                          </m:d>
                          <m:r>
                            <a:rPr lang="en-US" altLang="zh-CN" sz="3200" i="1">
                              <a:latin typeface="Cambria Math" panose="02040503050406030204" pitchFamily="18" charset="0"/>
                            </a:rPr>
                            <m:t>,</m:t>
                          </m:r>
                          <m:r>
                            <a:rPr lang="en-US" altLang="zh-CN" sz="3200" b="1" i="0">
                              <a:latin typeface="Cambria Math" panose="02040503050406030204" pitchFamily="18" charset="0"/>
                            </a:rPr>
                            <m:t>𝐝</m:t>
                          </m:r>
                        </m:e>
                      </m:d>
                      <m:r>
                        <a:rPr lang="en-US" altLang="zh-CN" sz="3200" i="1" smtClean="0">
                          <a:latin typeface="Cambria Math" panose="02040503050406030204" pitchFamily="18" charset="0"/>
                        </a:rPr>
                        <m:t>⋅</m:t>
                      </m:r>
                      <m:r>
                        <a:rPr lang="en-US" altLang="zh-CN" sz="3200" i="1">
                          <a:latin typeface="Cambria Math" panose="02040503050406030204" pitchFamily="18" charset="0"/>
                        </a:rPr>
                        <m:t>𝑑𝑡</m:t>
                      </m:r>
                    </m:oMath>
                  </m:oMathPara>
                </a14:m>
                <a:endParaRPr lang="zh-CN" altLang="en-US" sz="3200" dirty="0"/>
              </a:p>
            </p:txBody>
          </p:sp>
        </mc:Choice>
        <mc:Fallback xmlns="">
          <p:sp>
            <p:nvSpPr>
              <p:cNvPr id="8" name="文本框 7">
                <a:extLst>
                  <a:ext uri="{FF2B5EF4-FFF2-40B4-BE49-F238E27FC236}">
                    <a16:creationId xmlns:a16="http://schemas.microsoft.com/office/drawing/2014/main" id="{1811C6E8-FC36-B949-BDF9-B397E37D69C9}"/>
                  </a:ext>
                </a:extLst>
              </p:cNvPr>
              <p:cNvSpPr txBox="1">
                <a:spLocks noRot="1" noChangeAspect="1" noMove="1" noResize="1" noEditPoints="1" noAdjustHandles="1" noChangeArrowheads="1" noChangeShapeType="1" noTextEdit="1"/>
              </p:cNvSpPr>
              <p:nvPr/>
            </p:nvSpPr>
            <p:spPr>
              <a:xfrm>
                <a:off x="1419167" y="1032947"/>
                <a:ext cx="7309950" cy="1254126"/>
              </a:xfrm>
              <a:prstGeom prst="rect">
                <a:avLst/>
              </a:prstGeom>
              <a:blipFill>
                <a:blip r:embed="rId6"/>
                <a:stretch>
                  <a:fillRect/>
                </a:stretch>
              </a:blipFill>
            </p:spPr>
            <p:txBody>
              <a:bodyPr/>
              <a:lstStyle/>
              <a:p>
                <a:r>
                  <a:rPr lang="zh-CN" altLang="en-US">
                    <a:noFill/>
                  </a:rPr>
                  <a:t> </a:t>
                </a:r>
              </a:p>
            </p:txBody>
          </p:sp>
        </mc:Fallback>
      </mc:AlternateContent>
      <p:sp>
        <p:nvSpPr>
          <p:cNvPr id="9" name="箭头: 下 8">
            <a:extLst>
              <a:ext uri="{FF2B5EF4-FFF2-40B4-BE49-F238E27FC236}">
                <a16:creationId xmlns:a16="http://schemas.microsoft.com/office/drawing/2014/main" id="{C4FE668F-AE67-7DE5-ECB1-329BEBDE3AC8}"/>
              </a:ext>
            </a:extLst>
          </p:cNvPr>
          <p:cNvSpPr/>
          <p:nvPr/>
        </p:nvSpPr>
        <p:spPr>
          <a:xfrm>
            <a:off x="5227961" y="2287073"/>
            <a:ext cx="633577" cy="573853"/>
          </a:xfrm>
          <a:prstGeom prst="down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11" name="直接连接符 10">
            <a:extLst>
              <a:ext uri="{FF2B5EF4-FFF2-40B4-BE49-F238E27FC236}">
                <a16:creationId xmlns:a16="http://schemas.microsoft.com/office/drawing/2014/main" id="{ED8AEDF6-E617-8BC6-53B0-E5D3F808F0B9}"/>
              </a:ext>
            </a:extLst>
          </p:cNvPr>
          <p:cNvCxnSpPr/>
          <p:nvPr/>
        </p:nvCxnSpPr>
        <p:spPr>
          <a:xfrm>
            <a:off x="3751385" y="3856892"/>
            <a:ext cx="2836984" cy="0"/>
          </a:xfrm>
          <a:prstGeom prst="line">
            <a:avLst/>
          </a:prstGeom>
          <a:ln w="28575"/>
        </p:spPr>
        <p:style>
          <a:lnRef idx="1">
            <a:schemeClr val="accent2"/>
          </a:lnRef>
          <a:fillRef idx="0">
            <a:schemeClr val="accent2"/>
          </a:fillRef>
          <a:effectRef idx="0">
            <a:schemeClr val="accent2"/>
          </a:effectRef>
          <a:fontRef idx="minor">
            <a:schemeClr val="tx1"/>
          </a:fontRef>
        </p:style>
      </p:cxnSp>
      <p:cxnSp>
        <p:nvCxnSpPr>
          <p:cNvPr id="13" name="直接箭头连接符 12">
            <a:extLst>
              <a:ext uri="{FF2B5EF4-FFF2-40B4-BE49-F238E27FC236}">
                <a16:creationId xmlns:a16="http://schemas.microsoft.com/office/drawing/2014/main" id="{C5D0E180-1ACC-1EDB-2028-A9EF12B1E9BE}"/>
              </a:ext>
            </a:extLst>
          </p:cNvPr>
          <p:cNvCxnSpPr>
            <a:cxnSpLocks/>
          </p:cNvCxnSpPr>
          <p:nvPr/>
        </p:nvCxnSpPr>
        <p:spPr>
          <a:xfrm>
            <a:off x="5097588" y="3856892"/>
            <a:ext cx="0" cy="187570"/>
          </a:xfrm>
          <a:prstGeom prst="straightConnector1">
            <a:avLst/>
          </a:prstGeom>
          <a:ln w="19050">
            <a:tailEnd type="triangle"/>
          </a:ln>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111331758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fade">
                                      <p:cBhvr>
                                        <p:cTn id="20" dur="500"/>
                                        <p:tgtEl>
                                          <p:spTgt spid="13"/>
                                        </p:tgtEl>
                                      </p:cBhvr>
                                    </p:animEffect>
                                  </p:childTnLst>
                                </p:cTn>
                              </p:par>
                              <p:par>
                                <p:cTn id="21" presetID="10" presetClass="entr" presetSubtype="0" fill="hold"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5"/>
                                        </p:tgtEl>
                                        <p:attrNameLst>
                                          <p:attrName>style.visibility</p:attrName>
                                        </p:attrNameLst>
                                      </p:cBhvr>
                                      <p:to>
                                        <p:strVal val="visible"/>
                                      </p:to>
                                    </p:set>
                                    <p:animEffect transition="in" filter="fade">
                                      <p:cBhvr>
                                        <p:cTn id="26" dur="500"/>
                                        <p:tgtEl>
                                          <p:spTgt spid="15"/>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7"/>
                                        </p:tgtEl>
                                        <p:attrNameLst>
                                          <p:attrName>style.visibility</p:attrName>
                                        </p:attrNameLst>
                                      </p:cBhvr>
                                      <p:to>
                                        <p:strVal val="visible"/>
                                      </p:to>
                                    </p:set>
                                    <p:animEffect transition="in" filter="fade">
                                      <p:cBhvr>
                                        <p:cTn id="31"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P spid="4" grpId="0"/>
      <p:bldP spid="5" grpId="0"/>
      <p:bldP spid="7" grpId="0"/>
      <p:bldP spid="9"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543A49-5F7E-7C16-4B9D-C444A5482640}"/>
              </a:ext>
            </a:extLst>
          </p:cNvPr>
          <p:cNvSpPr txBox="1"/>
          <p:nvPr/>
        </p:nvSpPr>
        <p:spPr>
          <a:xfrm>
            <a:off x="618564" y="311696"/>
            <a:ext cx="3613467"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Positional Encoding</a:t>
            </a:r>
            <a:endParaRPr lang="zh-CN" altLang="en-US" sz="32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FCC2ADCB-AEFC-27E2-D84C-9548649FEB7B}"/>
                  </a:ext>
                </a:extLst>
              </p:cNvPr>
              <p:cNvSpPr txBox="1"/>
              <p:nvPr/>
            </p:nvSpPr>
            <p:spPr>
              <a:xfrm>
                <a:off x="1209793" y="1980625"/>
                <a:ext cx="3022238" cy="70788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𝐹</m:t>
                          </m:r>
                        </m:e>
                        <m:sub>
                          <m:r>
                            <m:rPr>
                              <m:sty m:val="p"/>
                            </m:rPr>
                            <a:rPr lang="en-US" altLang="zh-CN" sz="4000" b="0" i="0" smtClean="0">
                              <a:latin typeface="Cambria Math" panose="02040503050406030204" pitchFamily="18" charset="0"/>
                            </a:rPr>
                            <m:t>Θ</m:t>
                          </m:r>
                        </m:sub>
                      </m:sSub>
                      <m:r>
                        <a:rPr lang="en-US" altLang="zh-CN" sz="4000" i="1">
                          <a:latin typeface="Cambria Math" panose="02040503050406030204" pitchFamily="18" charset="0"/>
                        </a:rPr>
                        <m:t>=</m:t>
                      </m:r>
                      <m:sSub>
                        <m:sSubPr>
                          <m:ctrlPr>
                            <a:rPr lang="en-US" altLang="zh-CN" sz="4000" i="1">
                              <a:latin typeface="Cambria Math" panose="02040503050406030204" pitchFamily="18" charset="0"/>
                            </a:rPr>
                          </m:ctrlPr>
                        </m:sSubPr>
                        <m:e>
                          <m:r>
                            <a:rPr lang="en-US" altLang="zh-CN" sz="4000" i="1">
                              <a:latin typeface="Cambria Math" panose="02040503050406030204" pitchFamily="18" charset="0"/>
                            </a:rPr>
                            <m:t>𝐹</m:t>
                          </m:r>
                          <m:r>
                            <a:rPr lang="en-US" altLang="zh-CN" sz="4000" b="0" i="1" smtClean="0">
                              <a:latin typeface="Cambria Math" panose="02040503050406030204" pitchFamily="18" charset="0"/>
                            </a:rPr>
                            <m:t>′</m:t>
                          </m:r>
                        </m:e>
                        <m:sub>
                          <m:r>
                            <m:rPr>
                              <m:sty m:val="p"/>
                            </m:rPr>
                            <a:rPr lang="en-US" altLang="zh-CN" sz="4000">
                              <a:latin typeface="Cambria Math" panose="02040503050406030204" pitchFamily="18" charset="0"/>
                            </a:rPr>
                            <m:t>Θ</m:t>
                          </m:r>
                        </m:sub>
                      </m:sSub>
                      <m:r>
                        <a:rPr lang="en-US" altLang="zh-CN" sz="4000" i="1">
                          <a:latin typeface="Cambria Math" panose="02040503050406030204" pitchFamily="18" charset="0"/>
                          <a:ea typeface="Cambria Math" panose="02040503050406030204" pitchFamily="18" charset="0"/>
                        </a:rPr>
                        <m:t>∘</m:t>
                      </m:r>
                      <m:r>
                        <a:rPr lang="en-US" altLang="zh-CN" sz="4000" b="0" i="1" smtClean="0">
                          <a:latin typeface="Cambria Math" panose="02040503050406030204" pitchFamily="18" charset="0"/>
                          <a:ea typeface="Cambria Math" panose="02040503050406030204" pitchFamily="18" charset="0"/>
                        </a:rPr>
                        <m:t>𝛾</m:t>
                      </m:r>
                    </m:oMath>
                  </m:oMathPara>
                </a14:m>
                <a:endParaRPr lang="zh-CN" altLang="en-US" sz="4000" dirty="0"/>
              </a:p>
            </p:txBody>
          </p:sp>
        </mc:Choice>
        <mc:Fallback xmlns="">
          <p:sp>
            <p:nvSpPr>
              <p:cNvPr id="4" name="文本框 3">
                <a:extLst>
                  <a:ext uri="{FF2B5EF4-FFF2-40B4-BE49-F238E27FC236}">
                    <a16:creationId xmlns:a16="http://schemas.microsoft.com/office/drawing/2014/main" id="{FCC2ADCB-AEFC-27E2-D84C-9548649FEB7B}"/>
                  </a:ext>
                </a:extLst>
              </p:cNvPr>
              <p:cNvSpPr txBox="1">
                <a:spLocks noRot="1" noChangeAspect="1" noMove="1" noResize="1" noEditPoints="1" noAdjustHandles="1" noChangeArrowheads="1" noChangeShapeType="1" noTextEdit="1"/>
              </p:cNvSpPr>
              <p:nvPr/>
            </p:nvSpPr>
            <p:spPr>
              <a:xfrm>
                <a:off x="1209793" y="1980625"/>
                <a:ext cx="3022238" cy="70788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4F5D9E0-9733-D355-D4EC-9B2C4E66C286}"/>
                  </a:ext>
                </a:extLst>
              </p:cNvPr>
              <p:cNvSpPr txBox="1"/>
              <p:nvPr/>
            </p:nvSpPr>
            <p:spPr>
              <a:xfrm>
                <a:off x="458809" y="3028890"/>
                <a:ext cx="7039235" cy="400110"/>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000" i="1" smtClean="0">
                          <a:latin typeface="Cambria Math" panose="02040503050406030204" pitchFamily="18" charset="0"/>
                          <a:ea typeface="Cambria Math" panose="02040503050406030204" pitchFamily="18" charset="0"/>
                        </a:rPr>
                        <m:t>𝛾</m:t>
                      </m:r>
                      <m:d>
                        <m:dPr>
                          <m:ctrlPr>
                            <a:rPr lang="en-US" altLang="zh-CN" sz="2000" b="0" i="1" smtClean="0">
                              <a:latin typeface="Cambria Math" panose="02040503050406030204" pitchFamily="18" charset="0"/>
                              <a:ea typeface="Cambria Math" panose="02040503050406030204" pitchFamily="18" charset="0"/>
                            </a:rPr>
                          </m:ctrlPr>
                        </m:dPr>
                        <m:e>
                          <m:r>
                            <a:rPr lang="en-US" altLang="zh-CN" sz="2000" b="0" i="1" smtClean="0">
                              <a:latin typeface="Cambria Math" panose="02040503050406030204" pitchFamily="18" charset="0"/>
                              <a:ea typeface="Cambria Math" panose="02040503050406030204" pitchFamily="18" charset="0"/>
                            </a:rPr>
                            <m:t>𝑝</m:t>
                          </m:r>
                        </m:e>
                      </m:d>
                      <m:r>
                        <a:rPr lang="en-US" altLang="zh-CN" sz="2000" b="0" i="1" smtClean="0">
                          <a:latin typeface="Cambria Math" panose="02040503050406030204" pitchFamily="18" charset="0"/>
                          <a:ea typeface="Cambria Math" panose="02040503050406030204" pitchFamily="18" charset="0"/>
                        </a:rPr>
                        <m:t>=</m:t>
                      </m:r>
                      <m:d>
                        <m:dPr>
                          <m:ctrlPr>
                            <a:rPr lang="en-US" altLang="zh-CN" sz="2000" b="0" i="1" smtClean="0">
                              <a:latin typeface="Cambria Math" panose="02040503050406030204" pitchFamily="18" charset="0"/>
                              <a:ea typeface="Cambria Math" panose="02040503050406030204" pitchFamily="18" charset="0"/>
                            </a:rPr>
                          </m:ctrlPr>
                        </m:dPr>
                        <m:e>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sin</m:t>
                              </m:r>
                            </m:fName>
                            <m:e>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b="0" i="1" smtClean="0">
                                          <a:latin typeface="Cambria Math" panose="02040503050406030204" pitchFamily="18" charset="0"/>
                                          <a:ea typeface="Cambria Math" panose="02040503050406030204" pitchFamily="18" charset="0"/>
                                        </a:rPr>
                                      </m:ctrlPr>
                                    </m:sSupPr>
                                    <m:e>
                                      <m:r>
                                        <a:rPr lang="en-US" altLang="zh-CN" sz="2000" b="0" i="1" smtClean="0">
                                          <a:latin typeface="Cambria Math" panose="02040503050406030204" pitchFamily="18" charset="0"/>
                                          <a:ea typeface="Cambria Math" panose="02040503050406030204" pitchFamily="18" charset="0"/>
                                        </a:rPr>
                                        <m:t>2</m:t>
                                      </m:r>
                                    </m:e>
                                    <m:sup>
                                      <m:r>
                                        <a:rPr lang="en-US" altLang="zh-CN" sz="2000" b="0" i="1" smtClean="0">
                                          <a:latin typeface="Cambria Math" panose="02040503050406030204" pitchFamily="18" charset="0"/>
                                          <a:ea typeface="Cambria Math" panose="02040503050406030204" pitchFamily="18" charset="0"/>
                                        </a:rPr>
                                        <m:t>0</m:t>
                                      </m:r>
                                    </m:sup>
                                  </m:sSup>
                                  <m:r>
                                    <a:rPr lang="en-US" altLang="zh-CN" sz="2000" b="0" i="1" smtClean="0">
                                      <a:latin typeface="Cambria Math" panose="02040503050406030204" pitchFamily="18" charset="0"/>
                                      <a:ea typeface="Cambria Math" panose="02040503050406030204" pitchFamily="18" charset="0"/>
                                    </a:rPr>
                                    <m:t>𝜋</m:t>
                                  </m:r>
                                  <m:r>
                                    <a:rPr lang="en-US" altLang="zh-CN" sz="2000" b="0" i="1" smtClean="0">
                                      <a:latin typeface="Cambria Math" panose="02040503050406030204" pitchFamily="18" charset="0"/>
                                      <a:ea typeface="Cambria Math" panose="02040503050406030204" pitchFamily="18" charset="0"/>
                                    </a:rPr>
                                    <m:t>𝑝</m:t>
                                  </m:r>
                                </m:e>
                              </m:d>
                            </m:e>
                          </m:func>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cos</m:t>
                              </m:r>
                            </m:fName>
                            <m:e>
                              <m:func>
                                <m:funcPr>
                                  <m:ctrlPr>
                                    <a:rPr lang="en-US" altLang="zh-CN" sz="2000" b="0" i="1" smtClean="0">
                                      <a:latin typeface="Cambria Math" panose="02040503050406030204" pitchFamily="18" charset="0"/>
                                      <a:ea typeface="Cambria Math" panose="02040503050406030204" pitchFamily="18" charset="0"/>
                                    </a:rPr>
                                  </m:ctrlPr>
                                </m:funcPr>
                                <m:fName>
                                  <m:r>
                                    <a:rPr lang="en-US" altLang="zh-CN" sz="2000" b="0" i="1" smtClean="0">
                                      <a:latin typeface="Cambria Math" panose="02040503050406030204" pitchFamily="18" charset="0"/>
                                      <a:ea typeface="Cambria Math" panose="02040503050406030204" pitchFamily="18" charset="0"/>
                                    </a:rPr>
                                    <m:t>(</m:t>
                                  </m:r>
                                </m:fName>
                                <m:e>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2</m:t>
                                      </m:r>
                                    </m:e>
                                    <m:sup>
                                      <m:r>
                                        <a:rPr lang="en-US" altLang="zh-CN" sz="2000" i="1">
                                          <a:latin typeface="Cambria Math" panose="02040503050406030204" pitchFamily="18" charset="0"/>
                                          <a:ea typeface="Cambria Math" panose="02040503050406030204" pitchFamily="18" charset="0"/>
                                        </a:rPr>
                                        <m:t>0</m:t>
                                      </m:r>
                                    </m:sup>
                                  </m:sSup>
                                  <m:r>
                                    <a:rPr lang="en-US" altLang="zh-CN" sz="2000" i="1">
                                      <a:latin typeface="Cambria Math" panose="02040503050406030204" pitchFamily="18" charset="0"/>
                                      <a:ea typeface="Cambria Math" panose="02040503050406030204" pitchFamily="18" charset="0"/>
                                    </a:rPr>
                                    <m:t>𝜋</m:t>
                                  </m:r>
                                  <m:r>
                                    <a:rPr lang="en-US" altLang="zh-CN" sz="2000" i="1">
                                      <a:latin typeface="Cambria Math" panose="02040503050406030204" pitchFamily="18" charset="0"/>
                                      <a:ea typeface="Cambria Math" panose="02040503050406030204" pitchFamily="18" charset="0"/>
                                    </a:rPr>
                                    <m:t>𝑝</m:t>
                                  </m:r>
                                </m:e>
                              </m:func>
                            </m:e>
                          </m:func>
                        </m:e>
                      </m:d>
                      <m:r>
                        <a:rPr lang="en-US" altLang="zh-CN" sz="2000" b="0" i="1" smtClean="0">
                          <a:latin typeface="Cambria Math" panose="02040503050406030204" pitchFamily="18" charset="0"/>
                          <a:ea typeface="Cambria Math" panose="02040503050406030204" pitchFamily="18" charset="0"/>
                        </a:rPr>
                        <m:t>,…,</m:t>
                      </m:r>
                      <m:func>
                        <m:funcPr>
                          <m:ctrlPr>
                            <a:rPr lang="en-US" altLang="zh-CN" sz="2000" b="0" i="1" smtClean="0">
                              <a:latin typeface="Cambria Math" panose="02040503050406030204" pitchFamily="18" charset="0"/>
                              <a:ea typeface="Cambria Math" panose="02040503050406030204" pitchFamily="18" charset="0"/>
                            </a:rPr>
                          </m:ctrlPr>
                        </m:funcPr>
                        <m:fName>
                          <m:r>
                            <m:rPr>
                              <m:sty m:val="p"/>
                            </m:rPr>
                            <a:rPr lang="en-US" altLang="zh-CN" sz="2000" b="0" i="0" smtClean="0">
                              <a:latin typeface="Cambria Math" panose="02040503050406030204" pitchFamily="18" charset="0"/>
                              <a:ea typeface="Cambria Math" panose="02040503050406030204" pitchFamily="18" charset="0"/>
                            </a:rPr>
                            <m:t>sin</m:t>
                          </m:r>
                        </m:fName>
                        <m:e>
                          <m:d>
                            <m:dPr>
                              <m:ctrlPr>
                                <a:rPr lang="en-US" altLang="zh-CN" sz="2000" b="0" i="1" smtClean="0">
                                  <a:latin typeface="Cambria Math" panose="02040503050406030204" pitchFamily="18" charset="0"/>
                                  <a:ea typeface="Cambria Math" panose="02040503050406030204" pitchFamily="18" charset="0"/>
                                </a:rPr>
                              </m:ctrlPr>
                            </m:dPr>
                            <m:e>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2</m:t>
                                  </m:r>
                                </m:e>
                                <m:sup>
                                  <m:r>
                                    <a:rPr lang="en-US" altLang="zh-CN" sz="2000" b="0" i="1" smtClean="0">
                                      <a:latin typeface="Cambria Math" panose="02040503050406030204" pitchFamily="18" charset="0"/>
                                      <a:ea typeface="Cambria Math" panose="02040503050406030204" pitchFamily="18" charset="0"/>
                                    </a:rPr>
                                    <m:t>𝐿</m:t>
                                  </m:r>
                                  <m:r>
                                    <a:rPr lang="en-US" altLang="zh-CN" sz="2000" b="0" i="1" smtClean="0">
                                      <a:latin typeface="Cambria Math" panose="02040503050406030204" pitchFamily="18" charset="0"/>
                                      <a:ea typeface="Cambria Math" panose="02040503050406030204" pitchFamily="18" charset="0"/>
                                    </a:rPr>
                                    <m:t>−1</m:t>
                                  </m:r>
                                </m:sup>
                              </m:sSup>
                              <m:r>
                                <a:rPr lang="en-US" altLang="zh-CN" sz="2000" i="1">
                                  <a:latin typeface="Cambria Math" panose="02040503050406030204" pitchFamily="18" charset="0"/>
                                  <a:ea typeface="Cambria Math" panose="02040503050406030204" pitchFamily="18" charset="0"/>
                                </a:rPr>
                                <m:t>𝜋</m:t>
                              </m:r>
                              <m:r>
                                <a:rPr lang="en-US" altLang="zh-CN" sz="2000" i="1">
                                  <a:latin typeface="Cambria Math" panose="02040503050406030204" pitchFamily="18" charset="0"/>
                                  <a:ea typeface="Cambria Math" panose="02040503050406030204" pitchFamily="18" charset="0"/>
                                </a:rPr>
                                <m:t>𝑝</m:t>
                              </m:r>
                            </m:e>
                          </m:d>
                        </m:e>
                      </m:func>
                      <m:r>
                        <a:rPr lang="en-US" altLang="zh-CN" sz="2000" b="0" i="1" smtClean="0">
                          <a:latin typeface="Cambria Math" panose="02040503050406030204" pitchFamily="18" charset="0"/>
                          <a:ea typeface="Cambria Math" panose="02040503050406030204" pitchFamily="18" charset="0"/>
                        </a:rPr>
                        <m:t>,</m:t>
                      </m:r>
                      <m:r>
                        <m:rPr>
                          <m:sty m:val="p"/>
                        </m:rPr>
                        <a:rPr lang="en-US" altLang="zh-CN" sz="2000" b="0" i="0" smtClean="0">
                          <a:latin typeface="Cambria Math" panose="02040503050406030204" pitchFamily="18" charset="0"/>
                          <a:ea typeface="Cambria Math" panose="02040503050406030204" pitchFamily="18" charset="0"/>
                        </a:rPr>
                        <m:t>cos</m:t>
                      </m:r>
                      <m:r>
                        <a:rPr lang="en-US" altLang="zh-CN" sz="2000" b="0" i="1" smtClean="0">
                          <a:latin typeface="Cambria Math" panose="02040503050406030204" pitchFamily="18" charset="0"/>
                          <a:ea typeface="Cambria Math" panose="02040503050406030204" pitchFamily="18" charset="0"/>
                        </a:rPr>
                        <m:t>⁡(</m:t>
                      </m:r>
                      <m:sSup>
                        <m:sSupPr>
                          <m:ctrlPr>
                            <a:rPr lang="en-US" altLang="zh-CN" sz="2000" i="1">
                              <a:latin typeface="Cambria Math" panose="02040503050406030204" pitchFamily="18" charset="0"/>
                              <a:ea typeface="Cambria Math" panose="02040503050406030204" pitchFamily="18" charset="0"/>
                            </a:rPr>
                          </m:ctrlPr>
                        </m:sSupPr>
                        <m:e>
                          <m:r>
                            <a:rPr lang="en-US" altLang="zh-CN" sz="2000" i="1">
                              <a:latin typeface="Cambria Math" panose="02040503050406030204" pitchFamily="18" charset="0"/>
                              <a:ea typeface="Cambria Math" panose="02040503050406030204" pitchFamily="18" charset="0"/>
                            </a:rPr>
                            <m:t>2</m:t>
                          </m:r>
                        </m:e>
                        <m:sup>
                          <m:r>
                            <a:rPr lang="en-US" altLang="zh-CN" sz="2000" b="0" i="1" smtClean="0">
                              <a:latin typeface="Cambria Math" panose="02040503050406030204" pitchFamily="18" charset="0"/>
                              <a:ea typeface="Cambria Math" panose="02040503050406030204" pitchFamily="18" charset="0"/>
                            </a:rPr>
                            <m:t>𝐿</m:t>
                          </m:r>
                          <m:r>
                            <a:rPr lang="en-US" altLang="zh-CN" sz="2000" b="0" i="1" smtClean="0">
                              <a:latin typeface="Cambria Math" panose="02040503050406030204" pitchFamily="18" charset="0"/>
                              <a:ea typeface="Cambria Math" panose="02040503050406030204" pitchFamily="18" charset="0"/>
                            </a:rPr>
                            <m:t>−1</m:t>
                          </m:r>
                        </m:sup>
                      </m:sSup>
                      <m:r>
                        <a:rPr lang="en-US" altLang="zh-CN" sz="2000" i="1">
                          <a:latin typeface="Cambria Math" panose="02040503050406030204" pitchFamily="18" charset="0"/>
                          <a:ea typeface="Cambria Math" panose="02040503050406030204" pitchFamily="18" charset="0"/>
                        </a:rPr>
                        <m:t>𝜋</m:t>
                      </m:r>
                      <m:r>
                        <a:rPr lang="en-US" altLang="zh-CN" sz="2000" i="1">
                          <a:latin typeface="Cambria Math" panose="02040503050406030204" pitchFamily="18" charset="0"/>
                          <a:ea typeface="Cambria Math" panose="02040503050406030204" pitchFamily="18" charset="0"/>
                        </a:rPr>
                        <m:t>𝑝</m:t>
                      </m:r>
                      <m:r>
                        <a:rPr lang="en-US" altLang="zh-CN" sz="2000" b="0" i="1" smtClean="0">
                          <a:latin typeface="Cambria Math" panose="02040503050406030204" pitchFamily="18" charset="0"/>
                          <a:ea typeface="Cambria Math" panose="02040503050406030204" pitchFamily="18" charset="0"/>
                        </a:rPr>
                        <m:t>))</m:t>
                      </m:r>
                    </m:oMath>
                  </m:oMathPara>
                </a14:m>
                <a:endParaRPr lang="zh-CN" altLang="en-US" sz="2000" dirty="0"/>
              </a:p>
            </p:txBody>
          </p:sp>
        </mc:Choice>
        <mc:Fallback xmlns="">
          <p:sp>
            <p:nvSpPr>
              <p:cNvPr id="5" name="文本框 4">
                <a:extLst>
                  <a:ext uri="{FF2B5EF4-FFF2-40B4-BE49-F238E27FC236}">
                    <a16:creationId xmlns:a16="http://schemas.microsoft.com/office/drawing/2014/main" id="{64F5D9E0-9733-D355-D4EC-9B2C4E66C286}"/>
                  </a:ext>
                </a:extLst>
              </p:cNvPr>
              <p:cNvSpPr txBox="1">
                <a:spLocks noRot="1" noChangeAspect="1" noMove="1" noResize="1" noEditPoints="1" noAdjustHandles="1" noChangeArrowheads="1" noChangeShapeType="1" noTextEdit="1"/>
              </p:cNvSpPr>
              <p:nvPr/>
            </p:nvSpPr>
            <p:spPr>
              <a:xfrm>
                <a:off x="458809" y="3028890"/>
                <a:ext cx="7039235" cy="400110"/>
              </a:xfrm>
              <a:prstGeom prst="rect">
                <a:avLst/>
              </a:prstGeom>
              <a:blipFill>
                <a:blip r:embed="rId4"/>
                <a:stretch>
                  <a:fillRect b="-1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62EB248-1543-EDD2-64D3-530A08DC60BD}"/>
                  </a:ext>
                </a:extLst>
              </p:cNvPr>
              <p:cNvSpPr txBox="1"/>
              <p:nvPr/>
            </p:nvSpPr>
            <p:spPr>
              <a:xfrm>
                <a:off x="976278" y="3769379"/>
                <a:ext cx="2898037" cy="830997"/>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In NeRF,</a:t>
                </a:r>
                <a:r>
                  <a:rPr lang="zh-CN" altLang="en-US" sz="1600" dirty="0">
                    <a:latin typeface="Times New Roman" panose="02020603050405020304" pitchFamily="18" charset="0"/>
                    <a:cs typeface="Times New Roman" panose="02020603050405020304" pitchFamily="18" charset="0"/>
                  </a:rPr>
                  <a:t> </a:t>
                </a:r>
                <a:endParaRPr lang="en-US" altLang="zh-CN" sz="1600" i="1" dirty="0">
                  <a:latin typeface="Cambria Math" panose="02040503050406030204" pitchFamily="18" charset="0"/>
                </a:endParaRPr>
              </a:p>
              <a:p>
                <a14:m>
                  <m:oMath xmlns:m="http://schemas.openxmlformats.org/officeDocument/2006/math">
                    <m:r>
                      <a:rPr lang="en-US" altLang="zh-CN" sz="1600" i="1" dirty="0" smtClean="0">
                        <a:latin typeface="Cambria Math" panose="02040503050406030204" pitchFamily="18" charset="0"/>
                      </a:rPr>
                      <m:t>𝐿</m:t>
                    </m:r>
                    <m:r>
                      <a:rPr lang="en-US" altLang="zh-CN" sz="1600" i="1" dirty="0" smtClean="0">
                        <a:latin typeface="Cambria Math" panose="02040503050406030204" pitchFamily="18" charset="0"/>
                      </a:rPr>
                      <m:t>=10</m:t>
                    </m:r>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for coordinates </a:t>
                </a:r>
                <a14:m>
                  <m:oMath xmlns:m="http://schemas.openxmlformats.org/officeDocument/2006/math">
                    <m:r>
                      <a:rPr lang="en-US" altLang="zh-CN" sz="1600" i="1" dirty="0" smtClean="0">
                        <a:latin typeface="Cambria Math" panose="02040503050406030204" pitchFamily="18" charset="0"/>
                      </a:rPr>
                      <m:t>(</m:t>
                    </m:r>
                    <m:r>
                      <a:rPr lang="en-US" altLang="zh-CN" sz="1600" b="0" i="1" dirty="0" smtClean="0">
                        <a:latin typeface="Cambria Math" panose="02040503050406030204" pitchFamily="18" charset="0"/>
                      </a:rPr>
                      <m:t>𝑥</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𝑦</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𝑧</m:t>
                    </m:r>
                    <m:r>
                      <a:rPr lang="en-US" altLang="zh-CN" sz="1600" i="1" dirty="0" smtClean="0">
                        <a:latin typeface="Cambria Math" panose="02040503050406030204" pitchFamily="18" charset="0"/>
                      </a:rPr>
                      <m:t>)</m:t>
                    </m:r>
                  </m:oMath>
                </a14:m>
                <a:r>
                  <a:rPr lang="en-US" altLang="zh-CN" sz="160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=4</m:t>
                    </m:r>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for direction </a:t>
                </a:r>
                <a14:m>
                  <m:oMath xmlns:m="http://schemas.openxmlformats.org/officeDocument/2006/math">
                    <m:r>
                      <a:rPr lang="en-US" altLang="zh-CN" sz="1600" b="1" i="0" dirty="0" smtClean="0">
                        <a:latin typeface="Cambria Math" panose="02040503050406030204" pitchFamily="18" charset="0"/>
                      </a:rPr>
                      <m:t>𝐝</m:t>
                    </m:r>
                  </m:oMath>
                </a14:m>
                <a:r>
                  <a:rPr lang="en-US" altLang="zh-CN" sz="1600" b="1" dirty="0">
                    <a:latin typeface="Times New Roman" panose="02020603050405020304" pitchFamily="18" charset="0"/>
                    <a:cs typeface="Times New Roman" panose="02020603050405020304" pitchFamily="18" charset="0"/>
                  </a:rPr>
                  <a:t>.</a:t>
                </a:r>
                <a:endParaRPr lang="zh-CN" altLang="en-US" sz="1600" b="1" dirty="0">
                  <a:latin typeface="Times New Roman" panose="02020603050405020304" pitchFamily="18" charset="0"/>
                  <a:cs typeface="Times New Roman" panose="02020603050405020304" pitchFamily="18" charset="0"/>
                </a:endParaRPr>
              </a:p>
            </p:txBody>
          </p:sp>
        </mc:Choice>
        <mc:Fallback xmlns="">
          <p:sp>
            <p:nvSpPr>
              <p:cNvPr id="7" name="文本框 6">
                <a:extLst>
                  <a:ext uri="{FF2B5EF4-FFF2-40B4-BE49-F238E27FC236}">
                    <a16:creationId xmlns:a16="http://schemas.microsoft.com/office/drawing/2014/main" id="{162EB248-1543-EDD2-64D3-530A08DC60BD}"/>
                  </a:ext>
                </a:extLst>
              </p:cNvPr>
              <p:cNvSpPr txBox="1">
                <a:spLocks noRot="1" noChangeAspect="1" noMove="1" noResize="1" noEditPoints="1" noAdjustHandles="1" noChangeArrowheads="1" noChangeShapeType="1" noTextEdit="1"/>
              </p:cNvSpPr>
              <p:nvPr/>
            </p:nvSpPr>
            <p:spPr>
              <a:xfrm>
                <a:off x="976278" y="3769379"/>
                <a:ext cx="2898037" cy="830997"/>
              </a:xfrm>
              <a:prstGeom prst="rect">
                <a:avLst/>
              </a:prstGeom>
              <a:blipFill>
                <a:blip r:embed="rId5"/>
                <a:stretch>
                  <a:fillRect l="-1050" t="-2190" r="-210" b="-8029"/>
                </a:stretch>
              </a:blipFill>
            </p:spPr>
            <p:txBody>
              <a:bodyPr/>
              <a:lstStyle/>
              <a:p>
                <a:r>
                  <a:rPr lang="zh-CN" altLang="en-US">
                    <a:noFill/>
                  </a:rPr>
                  <a:t> </a:t>
                </a:r>
              </a:p>
            </p:txBody>
          </p:sp>
        </mc:Fallback>
      </mc:AlternateContent>
      <p:pic>
        <p:nvPicPr>
          <p:cNvPr id="9" name="图片 8">
            <a:extLst>
              <a:ext uri="{FF2B5EF4-FFF2-40B4-BE49-F238E27FC236}">
                <a16:creationId xmlns:a16="http://schemas.microsoft.com/office/drawing/2014/main" id="{811934B9-7FEB-54F5-B194-7F32BB1FFD85}"/>
              </a:ext>
            </a:extLst>
          </p:cNvPr>
          <p:cNvPicPr>
            <a:picLocks noChangeAspect="1"/>
          </p:cNvPicPr>
          <p:nvPr/>
        </p:nvPicPr>
        <p:blipFill>
          <a:blip r:embed="rId6"/>
          <a:stretch>
            <a:fillRect/>
          </a:stretch>
        </p:blipFill>
        <p:spPr>
          <a:xfrm>
            <a:off x="4566256" y="3467004"/>
            <a:ext cx="7358743" cy="3100212"/>
          </a:xfrm>
          <a:prstGeom prst="rect">
            <a:avLst/>
          </a:prstGeom>
        </p:spPr>
      </p:pic>
      <p:pic>
        <p:nvPicPr>
          <p:cNvPr id="10" name="图片 9">
            <a:extLst>
              <a:ext uri="{FF2B5EF4-FFF2-40B4-BE49-F238E27FC236}">
                <a16:creationId xmlns:a16="http://schemas.microsoft.com/office/drawing/2014/main" id="{88DB45CA-6714-8499-2DE4-45AFF32038E4}"/>
              </a:ext>
            </a:extLst>
          </p:cNvPr>
          <p:cNvPicPr>
            <a:picLocks noChangeAspect="1"/>
          </p:cNvPicPr>
          <p:nvPr/>
        </p:nvPicPr>
        <p:blipFill>
          <a:blip r:embed="rId7"/>
          <a:stretch>
            <a:fillRect/>
          </a:stretch>
        </p:blipFill>
        <p:spPr>
          <a:xfrm>
            <a:off x="4726009" y="952420"/>
            <a:ext cx="7039235" cy="2020522"/>
          </a:xfrm>
          <a:prstGeom prst="rect">
            <a:avLst/>
          </a:prstGeom>
        </p:spPr>
      </p:pic>
    </p:spTree>
    <p:extLst>
      <p:ext uri="{BB962C8B-B14F-4D97-AF65-F5344CB8AC3E}">
        <p14:creationId xmlns:p14="http://schemas.microsoft.com/office/powerpoint/2010/main" val="150837954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fade">
                                      <p:cBhvr>
                                        <p:cTn id="2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543A49-5F7E-7C16-4B9D-C444A5482640}"/>
              </a:ext>
            </a:extLst>
          </p:cNvPr>
          <p:cNvSpPr txBox="1"/>
          <p:nvPr/>
        </p:nvSpPr>
        <p:spPr>
          <a:xfrm>
            <a:off x="618564" y="311696"/>
            <a:ext cx="3613467"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Positional Encoding</a:t>
            </a:r>
            <a:endParaRPr lang="zh-CN" altLang="en-US" sz="3200" dirty="0"/>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F538AD8F-9F24-4C80-3AD8-257527F2E73A}"/>
                  </a:ext>
                </a:extLst>
              </p:cNvPr>
              <p:cNvSpPr txBox="1"/>
              <p:nvPr/>
            </p:nvSpPr>
            <p:spPr>
              <a:xfrm>
                <a:off x="1580194" y="2296852"/>
                <a:ext cx="8405506" cy="461665"/>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ea typeface="Cambria Math" panose="02040503050406030204" pitchFamily="18" charset="0"/>
                        </a:rPr>
                        <m:t>𝛾</m:t>
                      </m:r>
                      <m:d>
                        <m:dPr>
                          <m:ctrlPr>
                            <a:rPr lang="en-US" altLang="zh-CN" sz="2400" b="0" i="1" smtClean="0">
                              <a:latin typeface="Cambria Math" panose="02040503050406030204" pitchFamily="18" charset="0"/>
                              <a:ea typeface="Cambria Math" panose="02040503050406030204" pitchFamily="18" charset="0"/>
                            </a:rPr>
                          </m:ctrlPr>
                        </m:dPr>
                        <m:e>
                          <m:r>
                            <a:rPr lang="en-US" altLang="zh-CN" sz="2400" b="0" i="1" smtClean="0">
                              <a:latin typeface="Cambria Math" panose="02040503050406030204" pitchFamily="18" charset="0"/>
                              <a:ea typeface="Cambria Math" panose="02040503050406030204" pitchFamily="18" charset="0"/>
                            </a:rPr>
                            <m:t>𝑝</m:t>
                          </m:r>
                        </m:e>
                      </m:d>
                      <m:r>
                        <a:rPr lang="en-US" altLang="zh-CN" sz="2400" b="0" i="1" smtClean="0">
                          <a:latin typeface="Cambria Math" panose="02040503050406030204" pitchFamily="18" charset="0"/>
                          <a:ea typeface="Cambria Math" panose="02040503050406030204" pitchFamily="18" charset="0"/>
                        </a:rPr>
                        <m:t>=</m:t>
                      </m:r>
                      <m:d>
                        <m:dPr>
                          <m:ctrlPr>
                            <a:rPr lang="en-US" altLang="zh-CN" sz="2400" b="0" i="1" smtClean="0">
                              <a:latin typeface="Cambria Math" panose="02040503050406030204" pitchFamily="18" charset="0"/>
                              <a:ea typeface="Cambria Math" panose="02040503050406030204" pitchFamily="18" charset="0"/>
                            </a:rPr>
                          </m:ctrlPr>
                        </m:dPr>
                        <m:e>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sin</m:t>
                              </m:r>
                            </m:fName>
                            <m:e>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b="0" i="1" smtClean="0">
                                          <a:latin typeface="Cambria Math" panose="02040503050406030204" pitchFamily="18" charset="0"/>
                                          <a:ea typeface="Cambria Math" panose="02040503050406030204" pitchFamily="18" charset="0"/>
                                        </a:rPr>
                                      </m:ctrlPr>
                                    </m:sSupPr>
                                    <m:e>
                                      <m:r>
                                        <a:rPr lang="en-US" altLang="zh-CN" sz="2400" b="0" i="1" smtClean="0">
                                          <a:latin typeface="Cambria Math" panose="02040503050406030204" pitchFamily="18" charset="0"/>
                                          <a:ea typeface="Cambria Math" panose="02040503050406030204" pitchFamily="18" charset="0"/>
                                        </a:rPr>
                                        <m:t>2</m:t>
                                      </m:r>
                                    </m:e>
                                    <m:sup>
                                      <m:r>
                                        <a:rPr lang="en-US" altLang="zh-CN" sz="2400" b="0" i="1" smtClean="0">
                                          <a:latin typeface="Cambria Math" panose="02040503050406030204" pitchFamily="18" charset="0"/>
                                          <a:ea typeface="Cambria Math" panose="02040503050406030204" pitchFamily="18" charset="0"/>
                                        </a:rPr>
                                        <m:t>0</m:t>
                                      </m:r>
                                    </m:sup>
                                  </m:sSup>
                                  <m:r>
                                    <a:rPr lang="en-US" altLang="zh-CN" sz="2400" b="0" i="1" smtClean="0">
                                      <a:latin typeface="Cambria Math" panose="02040503050406030204" pitchFamily="18" charset="0"/>
                                      <a:ea typeface="Cambria Math" panose="02040503050406030204" pitchFamily="18" charset="0"/>
                                    </a:rPr>
                                    <m:t>𝜋</m:t>
                                  </m:r>
                                  <m:r>
                                    <a:rPr lang="en-US" altLang="zh-CN" sz="2400" b="0" i="1" smtClean="0">
                                      <a:latin typeface="Cambria Math" panose="02040503050406030204" pitchFamily="18" charset="0"/>
                                      <a:ea typeface="Cambria Math" panose="02040503050406030204" pitchFamily="18" charset="0"/>
                                    </a:rPr>
                                    <m:t>𝑝</m:t>
                                  </m:r>
                                </m:e>
                              </m:d>
                            </m:e>
                          </m:func>
                          <m:r>
                            <a:rPr lang="en-US" altLang="zh-CN" sz="2400" b="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cos</m:t>
                              </m:r>
                            </m:fName>
                            <m:e>
                              <m:func>
                                <m:funcPr>
                                  <m:ctrlPr>
                                    <a:rPr lang="en-US" altLang="zh-CN" sz="2400" b="0" i="1" smtClean="0">
                                      <a:latin typeface="Cambria Math" panose="02040503050406030204" pitchFamily="18" charset="0"/>
                                      <a:ea typeface="Cambria Math" panose="02040503050406030204" pitchFamily="18" charset="0"/>
                                    </a:rPr>
                                  </m:ctrlPr>
                                </m:funcPr>
                                <m:fName>
                                  <m:r>
                                    <a:rPr lang="en-US" altLang="zh-CN" sz="2400" b="0" i="1" smtClean="0">
                                      <a:latin typeface="Cambria Math" panose="02040503050406030204" pitchFamily="18" charset="0"/>
                                      <a:ea typeface="Cambria Math" panose="02040503050406030204" pitchFamily="18" charset="0"/>
                                    </a:rPr>
                                    <m:t>(</m:t>
                                  </m:r>
                                </m:fName>
                                <m:e>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i="1">
                                          <a:latin typeface="Cambria Math" panose="02040503050406030204" pitchFamily="18" charset="0"/>
                                          <a:ea typeface="Cambria Math" panose="02040503050406030204" pitchFamily="18" charset="0"/>
                                        </a:rPr>
                                        <m:t>0</m:t>
                                      </m:r>
                                    </m:sup>
                                  </m:sSup>
                                  <m:r>
                                    <a:rPr lang="en-US" altLang="zh-CN" sz="2400" i="1">
                                      <a:latin typeface="Cambria Math" panose="02040503050406030204" pitchFamily="18" charset="0"/>
                                      <a:ea typeface="Cambria Math" panose="02040503050406030204" pitchFamily="18" charset="0"/>
                                    </a:rPr>
                                    <m:t>𝜋</m:t>
                                  </m:r>
                                  <m:r>
                                    <a:rPr lang="en-US" altLang="zh-CN" sz="2400" i="1">
                                      <a:latin typeface="Cambria Math" panose="02040503050406030204" pitchFamily="18" charset="0"/>
                                      <a:ea typeface="Cambria Math" panose="02040503050406030204" pitchFamily="18" charset="0"/>
                                    </a:rPr>
                                    <m:t>𝑝</m:t>
                                  </m:r>
                                </m:e>
                              </m:func>
                            </m:e>
                          </m:func>
                        </m:e>
                      </m:d>
                      <m:r>
                        <a:rPr lang="en-US" altLang="zh-CN" sz="2400" b="0" i="1" smtClean="0">
                          <a:latin typeface="Cambria Math" panose="02040503050406030204" pitchFamily="18" charset="0"/>
                          <a:ea typeface="Cambria Math" panose="02040503050406030204" pitchFamily="18" charset="0"/>
                        </a:rPr>
                        <m:t>,…,</m:t>
                      </m:r>
                      <m:func>
                        <m:funcPr>
                          <m:ctrlPr>
                            <a:rPr lang="en-US" altLang="zh-CN" sz="2400" b="0" i="1" smtClean="0">
                              <a:latin typeface="Cambria Math" panose="02040503050406030204" pitchFamily="18" charset="0"/>
                              <a:ea typeface="Cambria Math" panose="02040503050406030204" pitchFamily="18" charset="0"/>
                            </a:rPr>
                          </m:ctrlPr>
                        </m:funcPr>
                        <m:fName>
                          <m:r>
                            <m:rPr>
                              <m:sty m:val="p"/>
                            </m:rPr>
                            <a:rPr lang="en-US" altLang="zh-CN" sz="2400" b="0" i="0" smtClean="0">
                              <a:latin typeface="Cambria Math" panose="02040503050406030204" pitchFamily="18" charset="0"/>
                              <a:ea typeface="Cambria Math" panose="02040503050406030204" pitchFamily="18" charset="0"/>
                            </a:rPr>
                            <m:t>sin</m:t>
                          </m:r>
                        </m:fName>
                        <m:e>
                          <m:d>
                            <m:dPr>
                              <m:ctrlPr>
                                <a:rPr lang="en-US" altLang="zh-CN" sz="2400" b="0" i="1" smtClean="0">
                                  <a:latin typeface="Cambria Math" panose="02040503050406030204" pitchFamily="18" charset="0"/>
                                  <a:ea typeface="Cambria Math" panose="02040503050406030204" pitchFamily="18" charset="0"/>
                                </a:rPr>
                              </m:ctrlPr>
                            </m:dPr>
                            <m:e>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b="0" i="1" smtClean="0">
                                      <a:latin typeface="Cambria Math" panose="02040503050406030204" pitchFamily="18" charset="0"/>
                                      <a:ea typeface="Cambria Math" panose="02040503050406030204" pitchFamily="18" charset="0"/>
                                    </a:rPr>
                                    <m:t>𝐿</m:t>
                                  </m:r>
                                  <m:r>
                                    <a:rPr lang="en-US" altLang="zh-CN" sz="2400" b="0" i="1" smtClean="0">
                                      <a:latin typeface="Cambria Math" panose="02040503050406030204" pitchFamily="18" charset="0"/>
                                      <a:ea typeface="Cambria Math" panose="02040503050406030204" pitchFamily="18" charset="0"/>
                                    </a:rPr>
                                    <m:t>−1</m:t>
                                  </m:r>
                                </m:sup>
                              </m:sSup>
                              <m:r>
                                <a:rPr lang="en-US" altLang="zh-CN" sz="2400" i="1">
                                  <a:latin typeface="Cambria Math" panose="02040503050406030204" pitchFamily="18" charset="0"/>
                                  <a:ea typeface="Cambria Math" panose="02040503050406030204" pitchFamily="18" charset="0"/>
                                </a:rPr>
                                <m:t>𝜋</m:t>
                              </m:r>
                              <m:r>
                                <a:rPr lang="en-US" altLang="zh-CN" sz="2400" i="1">
                                  <a:latin typeface="Cambria Math" panose="02040503050406030204" pitchFamily="18" charset="0"/>
                                  <a:ea typeface="Cambria Math" panose="02040503050406030204" pitchFamily="18" charset="0"/>
                                </a:rPr>
                                <m:t>𝑝</m:t>
                              </m:r>
                            </m:e>
                          </m:d>
                        </m:e>
                      </m:func>
                      <m:r>
                        <a:rPr lang="en-US" altLang="zh-CN" sz="2400" b="0" i="1" smtClean="0">
                          <a:latin typeface="Cambria Math" panose="02040503050406030204" pitchFamily="18" charset="0"/>
                          <a:ea typeface="Cambria Math" panose="02040503050406030204" pitchFamily="18" charset="0"/>
                        </a:rPr>
                        <m:t>,</m:t>
                      </m:r>
                      <m:r>
                        <m:rPr>
                          <m:sty m:val="p"/>
                        </m:rPr>
                        <a:rPr lang="en-US" altLang="zh-CN" sz="2400" b="0" i="0" smtClean="0">
                          <a:latin typeface="Cambria Math" panose="02040503050406030204" pitchFamily="18" charset="0"/>
                          <a:ea typeface="Cambria Math" panose="02040503050406030204" pitchFamily="18" charset="0"/>
                        </a:rPr>
                        <m:t>cos</m:t>
                      </m:r>
                      <m:r>
                        <a:rPr lang="en-US" altLang="zh-CN" sz="2400" b="0" i="1" smtClean="0">
                          <a:latin typeface="Cambria Math" panose="02040503050406030204" pitchFamily="18" charset="0"/>
                          <a:ea typeface="Cambria Math" panose="02040503050406030204" pitchFamily="18" charset="0"/>
                        </a:rPr>
                        <m:t>⁡(</m:t>
                      </m:r>
                      <m:sSup>
                        <m:sSupPr>
                          <m:ctrlPr>
                            <a:rPr lang="en-US" altLang="zh-CN" sz="2400" i="1">
                              <a:latin typeface="Cambria Math" panose="02040503050406030204" pitchFamily="18" charset="0"/>
                              <a:ea typeface="Cambria Math" panose="02040503050406030204" pitchFamily="18" charset="0"/>
                            </a:rPr>
                          </m:ctrlPr>
                        </m:sSupPr>
                        <m:e>
                          <m:r>
                            <a:rPr lang="en-US" altLang="zh-CN" sz="2400" i="1">
                              <a:latin typeface="Cambria Math" panose="02040503050406030204" pitchFamily="18" charset="0"/>
                              <a:ea typeface="Cambria Math" panose="02040503050406030204" pitchFamily="18" charset="0"/>
                            </a:rPr>
                            <m:t>2</m:t>
                          </m:r>
                        </m:e>
                        <m:sup>
                          <m:r>
                            <a:rPr lang="en-US" altLang="zh-CN" sz="2400" b="0" i="1" smtClean="0">
                              <a:latin typeface="Cambria Math" panose="02040503050406030204" pitchFamily="18" charset="0"/>
                              <a:ea typeface="Cambria Math" panose="02040503050406030204" pitchFamily="18" charset="0"/>
                            </a:rPr>
                            <m:t>𝐿</m:t>
                          </m:r>
                          <m:r>
                            <a:rPr lang="en-US" altLang="zh-CN" sz="2400" b="0" i="1" smtClean="0">
                              <a:latin typeface="Cambria Math" panose="02040503050406030204" pitchFamily="18" charset="0"/>
                              <a:ea typeface="Cambria Math" panose="02040503050406030204" pitchFamily="18" charset="0"/>
                            </a:rPr>
                            <m:t>−1</m:t>
                          </m:r>
                        </m:sup>
                      </m:sSup>
                      <m:r>
                        <a:rPr lang="en-US" altLang="zh-CN" sz="2400" i="1">
                          <a:latin typeface="Cambria Math" panose="02040503050406030204" pitchFamily="18" charset="0"/>
                          <a:ea typeface="Cambria Math" panose="02040503050406030204" pitchFamily="18" charset="0"/>
                        </a:rPr>
                        <m:t>𝜋</m:t>
                      </m:r>
                      <m:r>
                        <a:rPr lang="en-US" altLang="zh-CN" sz="2400" i="1">
                          <a:latin typeface="Cambria Math" panose="02040503050406030204" pitchFamily="18" charset="0"/>
                          <a:ea typeface="Cambria Math" panose="02040503050406030204" pitchFamily="18" charset="0"/>
                        </a:rPr>
                        <m:t>𝑝</m:t>
                      </m:r>
                      <m:r>
                        <a:rPr lang="en-US" altLang="zh-CN" sz="2400" b="0" i="1" smtClean="0">
                          <a:latin typeface="Cambria Math" panose="02040503050406030204" pitchFamily="18" charset="0"/>
                          <a:ea typeface="Cambria Math" panose="02040503050406030204" pitchFamily="18" charset="0"/>
                        </a:rPr>
                        <m:t>))</m:t>
                      </m:r>
                    </m:oMath>
                  </m:oMathPara>
                </a14:m>
                <a:endParaRPr lang="zh-CN" altLang="en-US" sz="2400" dirty="0"/>
              </a:p>
            </p:txBody>
          </p:sp>
        </mc:Choice>
        <mc:Fallback xmlns="">
          <p:sp>
            <p:nvSpPr>
              <p:cNvPr id="6" name="文本框 5">
                <a:extLst>
                  <a:ext uri="{FF2B5EF4-FFF2-40B4-BE49-F238E27FC236}">
                    <a16:creationId xmlns:a16="http://schemas.microsoft.com/office/drawing/2014/main" id="{F538AD8F-9F24-4C80-3AD8-257527F2E73A}"/>
                  </a:ext>
                </a:extLst>
              </p:cNvPr>
              <p:cNvSpPr txBox="1">
                <a:spLocks noRot="1" noChangeAspect="1" noMove="1" noResize="1" noEditPoints="1" noAdjustHandles="1" noChangeArrowheads="1" noChangeShapeType="1" noTextEdit="1"/>
              </p:cNvSpPr>
              <p:nvPr/>
            </p:nvSpPr>
            <p:spPr>
              <a:xfrm>
                <a:off x="1580194" y="2296852"/>
                <a:ext cx="8405506" cy="461665"/>
              </a:xfrm>
              <a:prstGeom prst="rect">
                <a:avLst/>
              </a:prstGeom>
              <a:blipFill>
                <a:blip r:embed="rId3"/>
                <a:stretch>
                  <a:fillRect b="-17105"/>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9AF802FC-3AEC-3AF4-FD69-B858DCC8F37F}"/>
              </a:ext>
            </a:extLst>
          </p:cNvPr>
          <p:cNvSpPr txBox="1"/>
          <p:nvPr/>
        </p:nvSpPr>
        <p:spPr>
          <a:xfrm>
            <a:off x="1580194" y="1481246"/>
            <a:ext cx="856325"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NeRF</a:t>
            </a:r>
            <a:endParaRPr lang="zh-CN" altLang="en-US" sz="2400" b="1" dirty="0">
              <a:latin typeface="Calibri" panose="020F0502020204030204" pitchFamily="34" charset="0"/>
              <a:cs typeface="Calibri" panose="020F0502020204030204" pitchFamily="34" charset="0"/>
            </a:endParaRPr>
          </a:p>
        </p:txBody>
      </p:sp>
      <p:sp>
        <p:nvSpPr>
          <p:cNvPr id="8" name="文本框 7">
            <a:extLst>
              <a:ext uri="{FF2B5EF4-FFF2-40B4-BE49-F238E27FC236}">
                <a16:creationId xmlns:a16="http://schemas.microsoft.com/office/drawing/2014/main" id="{5254B3B4-FF35-5528-254C-FC22C5069E79}"/>
              </a:ext>
            </a:extLst>
          </p:cNvPr>
          <p:cNvSpPr txBox="1"/>
          <p:nvPr/>
        </p:nvSpPr>
        <p:spPr>
          <a:xfrm>
            <a:off x="1580194" y="3429000"/>
            <a:ext cx="1743491" cy="461665"/>
          </a:xfrm>
          <a:prstGeom prst="rect">
            <a:avLst/>
          </a:prstGeom>
          <a:noFill/>
        </p:spPr>
        <p:txBody>
          <a:bodyPr wrap="none" rtlCol="0">
            <a:spAutoFit/>
          </a:bodyPr>
          <a:lstStyle/>
          <a:p>
            <a:r>
              <a:rPr lang="en-US" altLang="zh-CN" sz="2400" b="1" dirty="0">
                <a:latin typeface="Calibri" panose="020F0502020204030204" pitchFamily="34" charset="0"/>
                <a:cs typeface="Calibri" panose="020F0502020204030204" pitchFamily="34" charset="0"/>
              </a:rPr>
              <a:t>Transformer</a:t>
            </a:r>
            <a:endParaRPr lang="zh-CN" altLang="en-US" sz="2400" b="1" dirty="0">
              <a:latin typeface="Calibri" panose="020F0502020204030204" pitchFamily="34" charset="0"/>
              <a:cs typeface="Calibri" panose="020F0502020204030204" pitchFamily="34" charset="0"/>
            </a:endParaRPr>
          </a:p>
        </p:txBody>
      </p:sp>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6790CEEB-A71A-65DB-E2B0-488487DDFFD6}"/>
                  </a:ext>
                </a:extLst>
              </p:cNvPr>
              <p:cNvSpPr txBox="1"/>
              <p:nvPr/>
            </p:nvSpPr>
            <p:spPr>
              <a:xfrm>
                <a:off x="1580194" y="4002660"/>
                <a:ext cx="5457135" cy="1374094"/>
              </a:xfrm>
              <a:prstGeom prst="rect">
                <a:avLst/>
              </a:prstGeom>
              <a:noFill/>
            </p:spPr>
            <p:txBody>
              <a:bodyPr wrap="none" rtlCol="0">
                <a:spAutoFit/>
              </a:bodyPr>
              <a:lstStyle/>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sin</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10000</m:t>
                          </m:r>
                        </m:e>
                        <m:sup>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𝑚𝑜𝑑𝑒𝑙</m:t>
                              </m:r>
                            </m:sub>
                          </m:sSub>
                        </m:sup>
                      </m:sSup>
                      <m:r>
                        <a:rPr lang="en-US" altLang="zh-CN" sz="2400" b="0" i="1" smtClean="0">
                          <a:latin typeface="Cambria Math" panose="02040503050406030204" pitchFamily="18" charset="0"/>
                        </a:rPr>
                        <m:t>)</m:t>
                      </m:r>
                    </m:oMath>
                  </m:oMathPara>
                </a14:m>
                <a:endParaRPr lang="en-US" altLang="zh-CN" sz="2400" dirty="0"/>
              </a:p>
              <a:p>
                <a:pPr>
                  <a:lnSpc>
                    <a:spcPct val="150000"/>
                  </a:lnSpc>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𝑃</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𝐸</m:t>
                          </m:r>
                        </m:e>
                        <m:sub>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+1)</m:t>
                          </m:r>
                        </m:sub>
                      </m:sSub>
                      <m:r>
                        <a:rPr lang="en-US" altLang="zh-CN" sz="2400" b="0" i="1" smtClean="0">
                          <a:latin typeface="Cambria Math" panose="02040503050406030204" pitchFamily="18" charset="0"/>
                        </a:rPr>
                        <m:t>=</m:t>
                      </m:r>
                      <m:r>
                        <m:rPr>
                          <m:sty m:val="p"/>
                        </m:rPr>
                        <a:rPr lang="en-US" altLang="zh-CN" sz="2400" b="0" i="0" smtClean="0">
                          <a:latin typeface="Cambria Math" panose="02040503050406030204" pitchFamily="18" charset="0"/>
                        </a:rPr>
                        <m:t>cos</m:t>
                      </m:r>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𝑝𝑜𝑠</m:t>
                      </m:r>
                      <m:r>
                        <a:rPr lang="en-US" altLang="zh-CN" sz="2400" b="0" i="1" smtClean="0">
                          <a:latin typeface="Cambria Math" panose="02040503050406030204" pitchFamily="18" charset="0"/>
                        </a:rPr>
                        <m:t>/</m:t>
                      </m:r>
                      <m:sSup>
                        <m:sSupPr>
                          <m:ctrlPr>
                            <a:rPr lang="en-US" altLang="zh-CN" sz="2400" b="0" i="1" smtClean="0">
                              <a:latin typeface="Cambria Math" panose="02040503050406030204" pitchFamily="18" charset="0"/>
                            </a:rPr>
                          </m:ctrlPr>
                        </m:sSupPr>
                        <m:e>
                          <m:r>
                            <a:rPr lang="en-US" altLang="zh-CN" sz="2400" b="0" i="1" smtClean="0">
                              <a:latin typeface="Cambria Math" panose="02040503050406030204" pitchFamily="18" charset="0"/>
                            </a:rPr>
                            <m:t>10000</m:t>
                          </m:r>
                        </m:e>
                        <m:sup>
                          <m:r>
                            <a:rPr lang="en-US" altLang="zh-CN" sz="2400" b="0" i="1" smtClean="0">
                              <a:latin typeface="Cambria Math" panose="02040503050406030204" pitchFamily="18" charset="0"/>
                            </a:rPr>
                            <m:t>2</m:t>
                          </m:r>
                          <m:r>
                            <a:rPr lang="en-US" altLang="zh-CN" sz="2400" b="0" i="1" smtClean="0">
                              <a:latin typeface="Cambria Math" panose="02040503050406030204" pitchFamily="18" charset="0"/>
                            </a:rPr>
                            <m:t>𝑖</m:t>
                          </m:r>
                          <m:r>
                            <a:rPr lang="en-US" altLang="zh-CN" sz="2400" b="0" i="1" smtClean="0">
                              <a:latin typeface="Cambria Math" panose="02040503050406030204" pitchFamily="18" charset="0"/>
                            </a:rPr>
                            <m:t>/</m:t>
                          </m:r>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𝑑</m:t>
                              </m:r>
                            </m:e>
                            <m:sub>
                              <m:r>
                                <a:rPr lang="en-US" altLang="zh-CN" sz="2400" b="0" i="1" smtClean="0">
                                  <a:latin typeface="Cambria Math" panose="02040503050406030204" pitchFamily="18" charset="0"/>
                                </a:rPr>
                                <m:t>𝑚𝑜𝑑𝑒𝑙</m:t>
                              </m:r>
                            </m:sub>
                          </m:sSub>
                        </m:sup>
                      </m:sSup>
                      <m:r>
                        <a:rPr lang="en-US" altLang="zh-CN" sz="2400" b="0" i="1" smtClean="0">
                          <a:latin typeface="Cambria Math" panose="02040503050406030204" pitchFamily="18" charset="0"/>
                        </a:rPr>
                        <m:t>)</m:t>
                      </m:r>
                    </m:oMath>
                  </m:oMathPara>
                </a14:m>
                <a:endParaRPr lang="zh-CN" altLang="en-US" sz="2400" dirty="0"/>
              </a:p>
            </p:txBody>
          </p:sp>
        </mc:Choice>
        <mc:Fallback xmlns="">
          <p:sp>
            <p:nvSpPr>
              <p:cNvPr id="9" name="文本框 8">
                <a:extLst>
                  <a:ext uri="{FF2B5EF4-FFF2-40B4-BE49-F238E27FC236}">
                    <a16:creationId xmlns:a16="http://schemas.microsoft.com/office/drawing/2014/main" id="{6790CEEB-A71A-65DB-E2B0-488487DDFFD6}"/>
                  </a:ext>
                </a:extLst>
              </p:cNvPr>
              <p:cNvSpPr txBox="1">
                <a:spLocks noRot="1" noChangeAspect="1" noMove="1" noResize="1" noEditPoints="1" noAdjustHandles="1" noChangeArrowheads="1" noChangeShapeType="1" noTextEdit="1"/>
              </p:cNvSpPr>
              <p:nvPr/>
            </p:nvSpPr>
            <p:spPr>
              <a:xfrm>
                <a:off x="1580194" y="4002660"/>
                <a:ext cx="5457135" cy="1374094"/>
              </a:xfrm>
              <a:prstGeom prst="rect">
                <a:avLst/>
              </a:prstGeom>
              <a:blipFill>
                <a:blip r:embed="rId4"/>
                <a:stretch>
                  <a:fillRect/>
                </a:stretch>
              </a:blipFill>
            </p:spPr>
            <p:txBody>
              <a:bodyPr/>
              <a:lstStyle/>
              <a:p>
                <a:r>
                  <a:rPr lang="zh-CN" altLang="en-US">
                    <a:noFill/>
                  </a:rPr>
                  <a:t> </a:t>
                </a:r>
              </a:p>
            </p:txBody>
          </p:sp>
        </mc:Fallback>
      </mc:AlternateContent>
      <p:cxnSp>
        <p:nvCxnSpPr>
          <p:cNvPr id="11" name="直接连接符 10">
            <a:extLst>
              <a:ext uri="{FF2B5EF4-FFF2-40B4-BE49-F238E27FC236}">
                <a16:creationId xmlns:a16="http://schemas.microsoft.com/office/drawing/2014/main" id="{A68AD517-2D8D-4E7E-1723-CDD19A534C8D}"/>
              </a:ext>
            </a:extLst>
          </p:cNvPr>
          <p:cNvCxnSpPr/>
          <p:nvPr/>
        </p:nvCxnSpPr>
        <p:spPr>
          <a:xfrm>
            <a:off x="1580194" y="3164114"/>
            <a:ext cx="8710435"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54083514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pic>
        <p:nvPicPr>
          <p:cNvPr id="5" name="图片 4">
            <a:extLst>
              <a:ext uri="{FF2B5EF4-FFF2-40B4-BE49-F238E27FC236}">
                <a16:creationId xmlns:a16="http://schemas.microsoft.com/office/drawing/2014/main" id="{99D9212E-4D0E-0C40-2829-CB0BB7D3673E}"/>
              </a:ext>
            </a:extLst>
          </p:cNvPr>
          <p:cNvPicPr>
            <a:picLocks noChangeAspect="1"/>
          </p:cNvPicPr>
          <p:nvPr/>
        </p:nvPicPr>
        <p:blipFill>
          <a:blip r:embed="rId3"/>
          <a:stretch>
            <a:fillRect/>
          </a:stretch>
        </p:blipFill>
        <p:spPr>
          <a:xfrm>
            <a:off x="1045942" y="1558145"/>
            <a:ext cx="3742857" cy="3285714"/>
          </a:xfrm>
          <a:prstGeom prst="rect">
            <a:avLst/>
          </a:prstGeom>
        </p:spPr>
      </p:pic>
      <p:sp>
        <p:nvSpPr>
          <p:cNvPr id="6" name="文本框 5">
            <a:extLst>
              <a:ext uri="{FF2B5EF4-FFF2-40B4-BE49-F238E27FC236}">
                <a16:creationId xmlns:a16="http://schemas.microsoft.com/office/drawing/2014/main" id="{47006374-709C-C102-2B4D-7994E5BC5E31}"/>
              </a:ext>
            </a:extLst>
          </p:cNvPr>
          <p:cNvSpPr txBox="1"/>
          <p:nvPr/>
        </p:nvSpPr>
        <p:spPr>
          <a:xfrm>
            <a:off x="618564" y="311696"/>
            <a:ext cx="5477436"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Hierarchical Volume Sampling</a:t>
            </a:r>
            <a:endParaRPr lang="zh-CN" altLang="en-US" sz="3200" dirty="0"/>
          </a:p>
        </p:txBody>
      </p:sp>
      <p:pic>
        <p:nvPicPr>
          <p:cNvPr id="8" name="图片 7">
            <a:extLst>
              <a:ext uri="{FF2B5EF4-FFF2-40B4-BE49-F238E27FC236}">
                <a16:creationId xmlns:a16="http://schemas.microsoft.com/office/drawing/2014/main" id="{FB9C08DD-BCE6-CD0C-A06F-E368C8DEDA6B}"/>
              </a:ext>
            </a:extLst>
          </p:cNvPr>
          <p:cNvPicPr>
            <a:picLocks noChangeAspect="1"/>
          </p:cNvPicPr>
          <p:nvPr/>
        </p:nvPicPr>
        <p:blipFill>
          <a:blip r:embed="rId4"/>
          <a:stretch>
            <a:fillRect/>
          </a:stretch>
        </p:blipFill>
        <p:spPr>
          <a:xfrm>
            <a:off x="5204032" y="1558145"/>
            <a:ext cx="6133333" cy="3495238"/>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E8D468B4-78F0-17A2-3133-50B4BCBF8B96}"/>
                  </a:ext>
                </a:extLst>
              </p:cNvPr>
              <p:cNvSpPr txBox="1"/>
              <p:nvPr/>
            </p:nvSpPr>
            <p:spPr>
              <a:xfrm>
                <a:off x="-1187248" y="4976933"/>
                <a:ext cx="6234464" cy="871329"/>
              </a:xfrm>
              <a:prstGeom prst="rect">
                <a:avLst/>
              </a:prstGeom>
              <a:noFill/>
            </p:spPr>
            <p:txBody>
              <a:bodyPr wrap="square"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rPr>
                        <m:t> </m:t>
                      </m:r>
                      <m:sSub>
                        <m:sSubPr>
                          <m:ctrlPr>
                            <a:rPr lang="en-US" altLang="zh-CN" b="0" i="1" smtClean="0">
                              <a:latin typeface="Cambria Math" panose="02040503050406030204" pitchFamily="18" charset="0"/>
                            </a:rPr>
                          </m:ctrlPr>
                        </m:sSubPr>
                        <m:e>
                          <m:acc>
                            <m:accPr>
                              <m:chr m:val="̂"/>
                              <m:ctrlPr>
                                <a:rPr lang="en-US" altLang="zh-CN" b="0" i="1" smtClean="0">
                                  <a:latin typeface="Cambria Math" panose="02040503050406030204" pitchFamily="18" charset="0"/>
                                </a:rPr>
                              </m:ctrlPr>
                            </m:accPr>
                            <m:e>
                              <m:r>
                                <a:rPr lang="en-US" altLang="zh-CN" b="0" i="1" smtClean="0">
                                  <a:latin typeface="Cambria Math" panose="02040503050406030204" pitchFamily="18" charset="0"/>
                                </a:rPr>
                                <m:t>𝐶</m:t>
                              </m:r>
                            </m:e>
                          </m:acc>
                        </m:e>
                        <m:sub>
                          <m:r>
                            <a:rPr lang="en-US" altLang="zh-CN" b="0" i="1" smtClean="0">
                              <a:latin typeface="Cambria Math" panose="02040503050406030204" pitchFamily="18" charset="0"/>
                            </a:rPr>
                            <m:t>𝑐</m:t>
                          </m:r>
                        </m:sub>
                      </m:sSub>
                      <m:d>
                        <m:dPr>
                          <m:ctrlPr>
                            <a:rPr lang="en-US" altLang="zh-CN" i="1" smtClean="0">
                              <a:latin typeface="Cambria Math" panose="02040503050406030204" pitchFamily="18" charset="0"/>
                            </a:rPr>
                          </m:ctrlPr>
                        </m:dPr>
                        <m:e>
                          <m:r>
                            <a:rPr lang="en-US" altLang="zh-CN" b="1" i="0">
                              <a:latin typeface="Cambria Math" panose="02040503050406030204" pitchFamily="18" charset="0"/>
                            </a:rPr>
                            <m:t>𝐫</m:t>
                          </m:r>
                        </m:e>
                      </m:d>
                      <m:r>
                        <a:rPr lang="en-US" altLang="zh-CN" i="1">
                          <a:latin typeface="Cambria Math" panose="02040503050406030204" pitchFamily="18" charset="0"/>
                        </a:rPr>
                        <m:t>=</m:t>
                      </m:r>
                      <m:nary>
                        <m:naryPr>
                          <m:chr m:val="∑"/>
                          <m:ctrlPr>
                            <a:rPr lang="en-US" altLang="zh-CN" i="1" smtClean="0">
                              <a:latin typeface="Cambria Math" panose="02040503050406030204" pitchFamily="18" charset="0"/>
                            </a:rPr>
                          </m:ctrlPr>
                        </m:naryPr>
                        <m:sub>
                          <m:r>
                            <m:rPr>
                              <m:brk m:alnAt="23"/>
                            </m:rPr>
                            <a:rPr lang="en-US" altLang="zh-CN" b="0" i="1" smtClean="0">
                              <a:latin typeface="Cambria Math" panose="02040503050406030204" pitchFamily="18" charset="0"/>
                            </a:rPr>
                            <m:t>𝑖</m:t>
                          </m:r>
                          <m:r>
                            <a:rPr lang="en-US" altLang="zh-CN" b="0" i="1" smtClean="0">
                              <a:latin typeface="Cambria Math" panose="02040503050406030204" pitchFamily="18" charset="0"/>
                            </a:rPr>
                            <m:t>=1</m:t>
                          </m:r>
                        </m:sub>
                        <m:sup>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𝑁</m:t>
                              </m:r>
                            </m:e>
                            <m:sub>
                              <m:r>
                                <a:rPr lang="en-US" altLang="zh-CN" b="0" i="1" smtClean="0">
                                  <a:latin typeface="Cambria Math" panose="02040503050406030204" pitchFamily="18" charset="0"/>
                                </a:rPr>
                                <m:t>𝑐</m:t>
                              </m:r>
                            </m:sub>
                          </m:sSub>
                        </m:sup>
                        <m:e>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𝑤</m:t>
                              </m:r>
                            </m:e>
                            <m:sub>
                              <m:r>
                                <a:rPr lang="en-US" altLang="zh-CN" b="0" i="1" smtClean="0">
                                  <a:latin typeface="Cambria Math" panose="02040503050406030204" pitchFamily="18" charset="0"/>
                                </a:rPr>
                                <m:t>𝑖</m:t>
                              </m:r>
                            </m:sub>
                          </m:sSub>
                        </m:e>
                      </m:nary>
                      <m:sSub>
                        <m:sSubPr>
                          <m:ctrlPr>
                            <a:rPr lang="en-US" altLang="zh-CN" b="0" i="1" smtClean="0">
                              <a:latin typeface="Cambria Math" panose="02040503050406030204" pitchFamily="18" charset="0"/>
                            </a:rPr>
                          </m:ctrlPr>
                        </m:sSubPr>
                        <m:e>
                          <m:r>
                            <a:rPr lang="en-US" altLang="zh-CN" b="1" i="0" smtClean="0">
                              <a:latin typeface="Cambria Math" panose="02040503050406030204" pitchFamily="18" charset="0"/>
                            </a:rPr>
                            <m:t>𝐜</m:t>
                          </m:r>
                        </m:e>
                        <m:sub>
                          <m:r>
                            <a:rPr lang="en-US" altLang="zh-CN" b="0" i="1" smtClean="0">
                              <a:latin typeface="Cambria Math" panose="02040503050406030204" pitchFamily="18" charset="0"/>
                            </a:rPr>
                            <m:t>𝑖</m:t>
                          </m:r>
                        </m:sub>
                      </m:sSub>
                    </m:oMath>
                  </m:oMathPara>
                </a14:m>
                <a:br>
                  <a:rPr lang="en-US" altLang="zh-CN" dirty="0"/>
                </a:br>
                <a:endParaRPr lang="zh-CN" altLang="en-US" dirty="0"/>
              </a:p>
            </p:txBody>
          </p:sp>
        </mc:Choice>
        <mc:Fallback xmlns="">
          <p:sp>
            <p:nvSpPr>
              <p:cNvPr id="9" name="文本框 8">
                <a:extLst>
                  <a:ext uri="{FF2B5EF4-FFF2-40B4-BE49-F238E27FC236}">
                    <a16:creationId xmlns:a16="http://schemas.microsoft.com/office/drawing/2014/main" id="{E8D468B4-78F0-17A2-3133-50B4BCBF8B96}"/>
                  </a:ext>
                </a:extLst>
              </p:cNvPr>
              <p:cNvSpPr txBox="1">
                <a:spLocks noRot="1" noChangeAspect="1" noMove="1" noResize="1" noEditPoints="1" noAdjustHandles="1" noChangeArrowheads="1" noChangeShapeType="1" noTextEdit="1"/>
              </p:cNvSpPr>
              <p:nvPr/>
            </p:nvSpPr>
            <p:spPr>
              <a:xfrm>
                <a:off x="-1187248" y="4976933"/>
                <a:ext cx="6234464" cy="87132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183B3D9B-D645-E0D7-764B-F202F3648CC1}"/>
                  </a:ext>
                </a:extLst>
              </p:cNvPr>
              <p:cNvSpPr txBox="1"/>
              <p:nvPr/>
            </p:nvSpPr>
            <p:spPr>
              <a:xfrm>
                <a:off x="3022746" y="5233655"/>
                <a:ext cx="2396875" cy="338554"/>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𝑖</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𝑇</m:t>
                          </m:r>
                        </m:e>
                        <m:sub>
                          <m:r>
                            <a:rPr lang="en-US" altLang="zh-CN" sz="1600" i="1">
                              <a:latin typeface="Cambria Math" panose="02040503050406030204" pitchFamily="18" charset="0"/>
                            </a:rPr>
                            <m:t>𝑖</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1−</m:t>
                          </m:r>
                          <m:func>
                            <m:funcPr>
                              <m:ctrlPr>
                                <a:rPr lang="en-US" altLang="zh-CN" sz="1600" i="1">
                                  <a:latin typeface="Cambria Math" panose="02040503050406030204" pitchFamily="18" charset="0"/>
                                </a:rPr>
                              </m:ctrlPr>
                            </m:funcPr>
                            <m:fName>
                              <m:r>
                                <m:rPr>
                                  <m:sty m:val="p"/>
                                </m:rPr>
                                <a:rPr lang="en-US" altLang="zh-CN" sz="1600">
                                  <a:latin typeface="Cambria Math" panose="02040503050406030204" pitchFamily="18" charset="0"/>
                                </a:rPr>
                                <m:t>exp</m:t>
                              </m:r>
                            </m:fName>
                            <m:e>
                              <m:d>
                                <m:dPr>
                                  <m:ctrlPr>
                                    <a:rPr lang="en-US" altLang="zh-CN" sz="1600" i="1">
                                      <a:latin typeface="Cambria Math" panose="02040503050406030204" pitchFamily="18" charset="0"/>
                                    </a:rPr>
                                  </m:ctrlPr>
                                </m:dPr>
                                <m:e>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𝜎</m:t>
                                      </m:r>
                                    </m:e>
                                    <m:sub>
                                      <m:r>
                                        <a:rPr lang="en-US" altLang="zh-CN" sz="1600" i="1">
                                          <a:latin typeface="Cambria Math" panose="02040503050406030204" pitchFamily="18" charset="0"/>
                                        </a:rPr>
                                        <m:t>𝑖</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𝛿</m:t>
                                      </m:r>
                                    </m:e>
                                    <m:sub>
                                      <m:r>
                                        <a:rPr lang="en-US" altLang="zh-CN" sz="1600" i="1">
                                          <a:latin typeface="Cambria Math" panose="02040503050406030204" pitchFamily="18" charset="0"/>
                                        </a:rPr>
                                        <m:t>𝑖</m:t>
                                      </m:r>
                                    </m:sub>
                                  </m:sSub>
                                </m:e>
                              </m:d>
                            </m:e>
                          </m:func>
                        </m:e>
                      </m:d>
                    </m:oMath>
                  </m:oMathPara>
                </a14:m>
                <a:endParaRPr lang="zh-CN" altLang="en-US" sz="1600" dirty="0"/>
              </a:p>
            </p:txBody>
          </p:sp>
        </mc:Choice>
        <mc:Fallback xmlns="">
          <p:sp>
            <p:nvSpPr>
              <p:cNvPr id="10" name="文本框 9">
                <a:extLst>
                  <a:ext uri="{FF2B5EF4-FFF2-40B4-BE49-F238E27FC236}">
                    <a16:creationId xmlns:a16="http://schemas.microsoft.com/office/drawing/2014/main" id="{183B3D9B-D645-E0D7-764B-F202F3648CC1}"/>
                  </a:ext>
                </a:extLst>
              </p:cNvPr>
              <p:cNvSpPr txBox="1">
                <a:spLocks noRot="1" noChangeAspect="1" noMove="1" noResize="1" noEditPoints="1" noAdjustHandles="1" noChangeArrowheads="1" noChangeShapeType="1" noTextEdit="1"/>
              </p:cNvSpPr>
              <p:nvPr/>
            </p:nvSpPr>
            <p:spPr>
              <a:xfrm>
                <a:off x="3022746" y="5233655"/>
                <a:ext cx="2396875" cy="338554"/>
              </a:xfrm>
              <a:prstGeom prst="rect">
                <a:avLst/>
              </a:prstGeom>
              <a:blipFill>
                <a:blip r:embed="rId6"/>
                <a:stretch>
                  <a:fillRect b="-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60A4DD8A-EF59-6CC8-DFED-B59F44FC3A12}"/>
                  </a:ext>
                </a:extLst>
              </p:cNvPr>
              <p:cNvSpPr txBox="1"/>
              <p:nvPr/>
            </p:nvSpPr>
            <p:spPr>
              <a:xfrm>
                <a:off x="5856841" y="4001260"/>
                <a:ext cx="1382943" cy="652807"/>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sSub>
                        <m:sSubPr>
                          <m:ctrlPr>
                            <a:rPr lang="en-US" altLang="zh-CN" sz="1600" b="0" i="1" smtClean="0">
                              <a:latin typeface="Cambria Math" panose="02040503050406030204" pitchFamily="18" charset="0"/>
                            </a:rPr>
                          </m:ctrlPr>
                        </m:sSubPr>
                        <m:e>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𝑤</m:t>
                              </m:r>
                            </m:e>
                          </m:acc>
                        </m:e>
                        <m:sub>
                          <m:r>
                            <a:rPr lang="en-US" altLang="zh-CN" sz="1600" b="0" i="1" smtClean="0">
                              <a:latin typeface="Cambria Math" panose="02040503050406030204" pitchFamily="18" charset="0"/>
                            </a:rPr>
                            <m:t>𝑖</m:t>
                          </m:r>
                        </m:sub>
                      </m:sSub>
                      <m:r>
                        <a:rPr lang="en-US" altLang="zh-CN" sz="1600" i="1">
                          <a:latin typeface="Cambria Math" panose="02040503050406030204" pitchFamily="18" charset="0"/>
                        </a:rPr>
                        <m:t>=</m:t>
                      </m:r>
                      <m:f>
                        <m:fPr>
                          <m:ctrlPr>
                            <a:rPr lang="en-US" altLang="zh-CN" sz="1600" i="1" smtClean="0">
                              <a:latin typeface="Cambria Math" panose="02040503050406030204" pitchFamily="18" charset="0"/>
                            </a:rPr>
                          </m:ctrlPr>
                        </m:fPr>
                        <m:num>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𝑖</m:t>
                              </m:r>
                            </m:sub>
                          </m:sSub>
                        </m:num>
                        <m:den>
                          <m:nary>
                            <m:naryPr>
                              <m:chr m:val="∑"/>
                              <m:limLoc m:val="subSup"/>
                              <m:ctrlPr>
                                <a:rPr lang="en-US" altLang="zh-CN" sz="1600" i="1" smtClean="0">
                                  <a:latin typeface="Cambria Math" panose="02040503050406030204" pitchFamily="18" charset="0"/>
                                </a:rPr>
                              </m:ctrlPr>
                            </m:naryPr>
                            <m:sub>
                              <m:r>
                                <m:rPr>
                                  <m:brk m:alnAt="25"/>
                                </m:rP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=1</m:t>
                              </m:r>
                            </m:sub>
                            <m:sup>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𝑁</m:t>
                                  </m:r>
                                </m:e>
                                <m:sub>
                                  <m:r>
                                    <a:rPr lang="en-US" altLang="zh-CN" sz="1600" b="0" i="1" smtClean="0">
                                      <a:latin typeface="Cambria Math" panose="02040503050406030204" pitchFamily="18" charset="0"/>
                                    </a:rPr>
                                    <m:t>𝑐</m:t>
                                  </m:r>
                                </m:sub>
                              </m:sSub>
                            </m:sup>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𝑤</m:t>
                                  </m:r>
                                </m:e>
                                <m:sub>
                                  <m:r>
                                    <a:rPr lang="en-US" altLang="zh-CN" sz="1600" b="0" i="1" smtClean="0">
                                      <a:latin typeface="Cambria Math" panose="02040503050406030204" pitchFamily="18" charset="0"/>
                                    </a:rPr>
                                    <m:t>𝑗</m:t>
                                  </m:r>
                                </m:sub>
                              </m:sSub>
                            </m:e>
                          </m:nary>
                        </m:den>
                      </m:f>
                    </m:oMath>
                  </m:oMathPara>
                </a14:m>
                <a:endParaRPr lang="zh-CN" altLang="en-US" sz="1600" dirty="0"/>
              </a:p>
            </p:txBody>
          </p:sp>
        </mc:Choice>
        <mc:Fallback xmlns="">
          <p:sp>
            <p:nvSpPr>
              <p:cNvPr id="11" name="文本框 10">
                <a:extLst>
                  <a:ext uri="{FF2B5EF4-FFF2-40B4-BE49-F238E27FC236}">
                    <a16:creationId xmlns:a16="http://schemas.microsoft.com/office/drawing/2014/main" id="{60A4DD8A-EF59-6CC8-DFED-B59F44FC3A12}"/>
                  </a:ext>
                </a:extLst>
              </p:cNvPr>
              <p:cNvSpPr txBox="1">
                <a:spLocks noRot="1" noChangeAspect="1" noMove="1" noResize="1" noEditPoints="1" noAdjustHandles="1" noChangeArrowheads="1" noChangeShapeType="1" noTextEdit="1"/>
              </p:cNvSpPr>
              <p:nvPr/>
            </p:nvSpPr>
            <p:spPr>
              <a:xfrm>
                <a:off x="5856841" y="4001260"/>
                <a:ext cx="1382943" cy="652807"/>
              </a:xfrm>
              <a:prstGeom prst="rect">
                <a:avLst/>
              </a:prstGeom>
              <a:blipFill>
                <a:blip r:embed="rId7"/>
                <a:stretch>
                  <a:fillRect t="-15888" r="-7048" b="-813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88892976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fade">
                                      <p:cBhvr>
                                        <p:cTn id="12" dur="500"/>
                                        <p:tgtEl>
                                          <p:spTgt spid="9"/>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10"/>
                                        </p:tgtEl>
                                        <p:attrNameLst>
                                          <p:attrName>style.visibility</p:attrName>
                                        </p:attrNameLst>
                                      </p:cBhvr>
                                      <p:to>
                                        <p:strVal val="visible"/>
                                      </p:to>
                                    </p:set>
                                    <p:animEffect transition="in" filter="fade">
                                      <p:cBhvr>
                                        <p:cTn id="15" dur="500"/>
                                        <p:tgtEl>
                                          <p:spTgt spid="10"/>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nodeType="clickEffect">
                                  <p:stCondLst>
                                    <p:cond delay="0"/>
                                  </p:stCondLst>
                                  <p:childTnLst>
                                    <p:set>
                                      <p:cBhvr>
                                        <p:cTn id="19" dur="1" fill="hold">
                                          <p:stCondLst>
                                            <p:cond delay="0"/>
                                          </p:stCondLst>
                                        </p:cTn>
                                        <p:tgtEl>
                                          <p:spTgt spid="8"/>
                                        </p:tgtEl>
                                        <p:attrNameLst>
                                          <p:attrName>style.visibility</p:attrName>
                                        </p:attrNameLst>
                                      </p:cBhvr>
                                      <p:to>
                                        <p:strVal val="visible"/>
                                      </p:to>
                                    </p:set>
                                    <p:animEffect transition="in" filter="fade">
                                      <p:cBhvr>
                                        <p:cTn id="20" dur="500"/>
                                        <p:tgtEl>
                                          <p:spTgt spid="8"/>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1"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543A49-5F7E-7C16-4B9D-C444A5482640}"/>
              </a:ext>
            </a:extLst>
          </p:cNvPr>
          <p:cNvSpPr txBox="1"/>
          <p:nvPr/>
        </p:nvSpPr>
        <p:spPr>
          <a:xfrm>
            <a:off x="618564" y="311696"/>
            <a:ext cx="5477436"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Implementation</a:t>
            </a:r>
            <a:endParaRPr lang="zh-CN" altLang="en-US" sz="3200" dirty="0"/>
          </a:p>
        </p:txBody>
      </p:sp>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DC1ACBED-512A-50B1-1258-34FCA6081149}"/>
                  </a:ext>
                </a:extLst>
              </p:cNvPr>
              <p:cNvSpPr txBox="1"/>
              <p:nvPr/>
            </p:nvSpPr>
            <p:spPr>
              <a:xfrm>
                <a:off x="1493652" y="1481246"/>
                <a:ext cx="8154220" cy="1284711"/>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b="0" i="1" smtClean="0">
                          <a:latin typeface="Cambria Math" panose="02040503050406030204" pitchFamily="18" charset="0"/>
                          <a:ea typeface="Cambria Math" panose="02040503050406030204" pitchFamily="18" charset="0"/>
                        </a:rPr>
                        <m:t>𝐿</m:t>
                      </m:r>
                      <m:r>
                        <a:rPr lang="en-US" altLang="zh-CN" sz="3200" b="0" i="1" smtClean="0">
                          <a:latin typeface="Cambria Math" panose="02040503050406030204" pitchFamily="18" charset="0"/>
                          <a:ea typeface="Cambria Math" panose="02040503050406030204" pitchFamily="18" charset="0"/>
                        </a:rPr>
                        <m:t>=</m:t>
                      </m:r>
                      <m:nary>
                        <m:naryPr>
                          <m:chr m:val="∑"/>
                          <m:supHide m:val="on"/>
                          <m:ctrlPr>
                            <a:rPr lang="en-US" altLang="zh-CN" sz="3200" b="0" i="1" smtClean="0">
                              <a:latin typeface="Cambria Math" panose="02040503050406030204" pitchFamily="18" charset="0"/>
                              <a:ea typeface="Cambria Math" panose="02040503050406030204" pitchFamily="18" charset="0"/>
                            </a:rPr>
                          </m:ctrlPr>
                        </m:naryPr>
                        <m:sub>
                          <m:r>
                            <m:rPr>
                              <m:brk m:alnAt="7"/>
                            </m:rPr>
                            <a:rPr lang="en-US" altLang="zh-CN" sz="3200" b="1" i="0" smtClean="0">
                              <a:latin typeface="Cambria Math" panose="02040503050406030204" pitchFamily="18" charset="0"/>
                              <a:ea typeface="Cambria Math" panose="02040503050406030204" pitchFamily="18" charset="0"/>
                            </a:rPr>
                            <m:t>𝐫</m:t>
                          </m:r>
                          <m:r>
                            <a:rPr lang="en-US" altLang="zh-CN" sz="3200" b="0" i="1" smtClean="0">
                              <a:latin typeface="Cambria Math" panose="02040503050406030204" pitchFamily="18" charset="0"/>
                              <a:ea typeface="Cambria Math" panose="02040503050406030204" pitchFamily="18" charset="0"/>
                            </a:rPr>
                            <m:t>∈</m:t>
                          </m:r>
                          <m:r>
                            <a:rPr lang="en-US" altLang="zh-CN" sz="3200" b="0" i="1" smtClean="0">
                              <a:latin typeface="Cambria Math" panose="02040503050406030204" pitchFamily="18" charset="0"/>
                              <a:ea typeface="Cambria Math" panose="02040503050406030204" pitchFamily="18" charset="0"/>
                            </a:rPr>
                            <m:t>𝑅</m:t>
                          </m:r>
                        </m:sub>
                        <m:sup/>
                        <m:e>
                          <m:d>
                            <m:dPr>
                              <m:begChr m:val="["/>
                              <m:endChr m:val="]"/>
                              <m:ctrlPr>
                                <a:rPr lang="en-US" altLang="zh-CN" sz="3200" b="0" i="1" smtClean="0">
                                  <a:latin typeface="Cambria Math" panose="02040503050406030204" pitchFamily="18" charset="0"/>
                                  <a:ea typeface="Cambria Math" panose="02040503050406030204" pitchFamily="18" charset="0"/>
                                </a:rPr>
                              </m:ctrlPr>
                            </m:dPr>
                            <m:e>
                              <m:sSubSup>
                                <m:sSubSupPr>
                                  <m:ctrlPr>
                                    <a:rPr lang="en-US" altLang="zh-CN" sz="3200" b="0" i="1" smtClean="0">
                                      <a:latin typeface="Cambria Math" panose="02040503050406030204" pitchFamily="18" charset="0"/>
                                      <a:ea typeface="Cambria Math" panose="02040503050406030204" pitchFamily="18" charset="0"/>
                                    </a:rPr>
                                  </m:ctrlPr>
                                </m:sSubSupPr>
                                <m:e>
                                  <m:d>
                                    <m:dPr>
                                      <m:begChr m:val="‖"/>
                                      <m:endChr m:val="‖"/>
                                      <m:ctrlPr>
                                        <a:rPr lang="en-US" altLang="zh-CN" sz="3200" i="1">
                                          <a:latin typeface="Cambria Math" panose="02040503050406030204" pitchFamily="18" charset="0"/>
                                          <a:ea typeface="Cambria Math" panose="02040503050406030204" pitchFamily="18" charset="0"/>
                                        </a:rPr>
                                      </m:ctrlPr>
                                    </m:dPr>
                                    <m:e>
                                      <m:sSub>
                                        <m:sSubPr>
                                          <m:ctrlPr>
                                            <a:rPr lang="en-US" altLang="zh-CN" sz="3200" i="1">
                                              <a:latin typeface="Cambria Math" panose="02040503050406030204" pitchFamily="18" charset="0"/>
                                              <a:ea typeface="Cambria Math" panose="02040503050406030204" pitchFamily="18" charset="0"/>
                                            </a:rPr>
                                          </m:ctrlPr>
                                        </m:sSubPr>
                                        <m:e>
                                          <m:acc>
                                            <m:accPr>
                                              <m:chr m:val="̂"/>
                                              <m:ctrlPr>
                                                <a:rPr lang="en-US" altLang="zh-CN" sz="3200" i="1">
                                                  <a:latin typeface="Cambria Math" panose="02040503050406030204" pitchFamily="18" charset="0"/>
                                                  <a:ea typeface="Cambria Math" panose="02040503050406030204" pitchFamily="18" charset="0"/>
                                                </a:rPr>
                                              </m:ctrlPr>
                                            </m:accPr>
                                            <m:e>
                                              <m:r>
                                                <a:rPr lang="en-US" altLang="zh-CN" sz="3200" i="1">
                                                  <a:latin typeface="Cambria Math" panose="02040503050406030204" pitchFamily="18" charset="0"/>
                                                  <a:ea typeface="Cambria Math" panose="02040503050406030204" pitchFamily="18" charset="0"/>
                                                </a:rPr>
                                                <m:t>𝐶</m:t>
                                              </m:r>
                                            </m:e>
                                          </m:acc>
                                        </m:e>
                                        <m:sub>
                                          <m:r>
                                            <a:rPr lang="en-US" altLang="zh-CN" sz="3200" i="1">
                                              <a:latin typeface="Cambria Math" panose="02040503050406030204" pitchFamily="18" charset="0"/>
                                              <a:ea typeface="Cambria Math" panose="02040503050406030204" pitchFamily="18" charset="0"/>
                                            </a:rPr>
                                            <m:t>𝑐</m:t>
                                          </m:r>
                                        </m:sub>
                                      </m:sSub>
                                      <m:d>
                                        <m:dPr>
                                          <m:ctrlPr>
                                            <a:rPr lang="en-US" altLang="zh-CN" sz="3200" i="1">
                                              <a:latin typeface="Cambria Math" panose="02040503050406030204" pitchFamily="18" charset="0"/>
                                              <a:ea typeface="Cambria Math" panose="02040503050406030204" pitchFamily="18" charset="0"/>
                                            </a:rPr>
                                          </m:ctrlPr>
                                        </m:dPr>
                                        <m:e>
                                          <m:r>
                                            <a:rPr lang="en-US" altLang="zh-CN" sz="3200" b="1" i="0">
                                              <a:latin typeface="Cambria Math" panose="02040503050406030204" pitchFamily="18" charset="0"/>
                                              <a:ea typeface="Cambria Math" panose="02040503050406030204" pitchFamily="18" charset="0"/>
                                            </a:rPr>
                                            <m:t>𝐫</m:t>
                                          </m:r>
                                        </m:e>
                                      </m:d>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ea typeface="Cambria Math" panose="02040503050406030204" pitchFamily="18" charset="0"/>
                                            </a:rPr>
                                          </m:ctrlPr>
                                        </m:dPr>
                                        <m:e>
                                          <m:r>
                                            <a:rPr lang="en-US" altLang="zh-CN" sz="3200" b="1" i="0">
                                              <a:latin typeface="Cambria Math" panose="02040503050406030204" pitchFamily="18" charset="0"/>
                                              <a:ea typeface="Cambria Math" panose="02040503050406030204" pitchFamily="18" charset="0"/>
                                            </a:rPr>
                                            <m:t>𝐫</m:t>
                                          </m:r>
                                        </m:e>
                                      </m:d>
                                    </m:e>
                                  </m:d>
                                </m:e>
                                <m:sub>
                                  <m:r>
                                    <a:rPr lang="en-US" altLang="zh-CN" sz="3200" b="0" i="1" smtClean="0">
                                      <a:latin typeface="Cambria Math" panose="02040503050406030204" pitchFamily="18" charset="0"/>
                                      <a:ea typeface="Cambria Math" panose="02040503050406030204" pitchFamily="18" charset="0"/>
                                    </a:rPr>
                                    <m:t>2</m:t>
                                  </m:r>
                                </m:sub>
                                <m:sup>
                                  <m:r>
                                    <a:rPr lang="en-US" altLang="zh-CN" sz="3200" b="0" i="1" smtClean="0">
                                      <a:latin typeface="Cambria Math" panose="02040503050406030204" pitchFamily="18" charset="0"/>
                                      <a:ea typeface="Cambria Math" panose="02040503050406030204" pitchFamily="18" charset="0"/>
                                    </a:rPr>
                                    <m:t>2</m:t>
                                  </m:r>
                                </m:sup>
                              </m:sSubSup>
                              <m:r>
                                <a:rPr lang="en-US" altLang="zh-CN" sz="3200" b="0" i="1" smtClean="0">
                                  <a:latin typeface="Cambria Math" panose="02040503050406030204" pitchFamily="18" charset="0"/>
                                  <a:ea typeface="Cambria Math" panose="02040503050406030204" pitchFamily="18" charset="0"/>
                                </a:rPr>
                                <m:t>+</m:t>
                              </m:r>
                              <m:sSubSup>
                                <m:sSubSupPr>
                                  <m:ctrlPr>
                                    <a:rPr lang="en-US" altLang="zh-CN" sz="3200" i="1">
                                      <a:latin typeface="Cambria Math" panose="02040503050406030204" pitchFamily="18" charset="0"/>
                                      <a:ea typeface="Cambria Math" panose="02040503050406030204" pitchFamily="18" charset="0"/>
                                    </a:rPr>
                                  </m:ctrlPr>
                                </m:sSubSupPr>
                                <m:e>
                                  <m:d>
                                    <m:dPr>
                                      <m:begChr m:val="‖"/>
                                      <m:endChr m:val="‖"/>
                                      <m:ctrlPr>
                                        <a:rPr lang="en-US" altLang="zh-CN" sz="3200" i="1">
                                          <a:latin typeface="Cambria Math" panose="02040503050406030204" pitchFamily="18" charset="0"/>
                                          <a:ea typeface="Cambria Math" panose="02040503050406030204" pitchFamily="18" charset="0"/>
                                        </a:rPr>
                                      </m:ctrlPr>
                                    </m:dPr>
                                    <m:e>
                                      <m:sSub>
                                        <m:sSubPr>
                                          <m:ctrlPr>
                                            <a:rPr lang="en-US" altLang="zh-CN" sz="3200" i="1">
                                              <a:latin typeface="Cambria Math" panose="02040503050406030204" pitchFamily="18" charset="0"/>
                                              <a:ea typeface="Cambria Math" panose="02040503050406030204" pitchFamily="18" charset="0"/>
                                            </a:rPr>
                                          </m:ctrlPr>
                                        </m:sSubPr>
                                        <m:e>
                                          <m:acc>
                                            <m:accPr>
                                              <m:chr m:val="̂"/>
                                              <m:ctrlPr>
                                                <a:rPr lang="en-US" altLang="zh-CN" sz="3200" i="1">
                                                  <a:latin typeface="Cambria Math" panose="02040503050406030204" pitchFamily="18" charset="0"/>
                                                  <a:ea typeface="Cambria Math" panose="02040503050406030204" pitchFamily="18" charset="0"/>
                                                </a:rPr>
                                              </m:ctrlPr>
                                            </m:accPr>
                                            <m:e>
                                              <m:r>
                                                <a:rPr lang="en-US" altLang="zh-CN" sz="3200" i="1">
                                                  <a:latin typeface="Cambria Math" panose="02040503050406030204" pitchFamily="18" charset="0"/>
                                                  <a:ea typeface="Cambria Math" panose="02040503050406030204" pitchFamily="18" charset="0"/>
                                                </a:rPr>
                                                <m:t>𝐶</m:t>
                                              </m:r>
                                            </m:e>
                                          </m:acc>
                                        </m:e>
                                        <m:sub>
                                          <m:r>
                                            <a:rPr lang="en-US" altLang="zh-CN" sz="3200" b="0" i="1" smtClean="0">
                                              <a:latin typeface="Cambria Math" panose="02040503050406030204" pitchFamily="18" charset="0"/>
                                              <a:ea typeface="Cambria Math" panose="02040503050406030204" pitchFamily="18" charset="0"/>
                                            </a:rPr>
                                            <m:t>𝑓</m:t>
                                          </m:r>
                                        </m:sub>
                                      </m:sSub>
                                      <m:d>
                                        <m:dPr>
                                          <m:ctrlPr>
                                            <a:rPr lang="en-US" altLang="zh-CN" sz="3200" i="1">
                                              <a:latin typeface="Cambria Math" panose="02040503050406030204" pitchFamily="18" charset="0"/>
                                              <a:ea typeface="Cambria Math" panose="02040503050406030204" pitchFamily="18" charset="0"/>
                                            </a:rPr>
                                          </m:ctrlPr>
                                        </m:dPr>
                                        <m:e>
                                          <m:r>
                                            <a:rPr lang="en-US" altLang="zh-CN" sz="3200" b="1">
                                              <a:latin typeface="Cambria Math" panose="02040503050406030204" pitchFamily="18" charset="0"/>
                                              <a:ea typeface="Cambria Math" panose="02040503050406030204" pitchFamily="18" charset="0"/>
                                            </a:rPr>
                                            <m:t>𝐫</m:t>
                                          </m:r>
                                        </m:e>
                                      </m:d>
                                      <m:r>
                                        <a:rPr lang="en-US" altLang="zh-CN" sz="3200" i="1">
                                          <a:latin typeface="Cambria Math" panose="02040503050406030204" pitchFamily="18" charset="0"/>
                                          <a:ea typeface="Cambria Math" panose="02040503050406030204" pitchFamily="18" charset="0"/>
                                        </a:rPr>
                                        <m:t>−</m:t>
                                      </m:r>
                                      <m:r>
                                        <a:rPr lang="en-US" altLang="zh-CN" sz="3200" i="1">
                                          <a:latin typeface="Cambria Math" panose="02040503050406030204" pitchFamily="18" charset="0"/>
                                          <a:ea typeface="Cambria Math" panose="02040503050406030204" pitchFamily="18" charset="0"/>
                                        </a:rPr>
                                        <m:t>𝐶</m:t>
                                      </m:r>
                                      <m:d>
                                        <m:dPr>
                                          <m:ctrlPr>
                                            <a:rPr lang="en-US" altLang="zh-CN" sz="3200" i="1">
                                              <a:latin typeface="Cambria Math" panose="02040503050406030204" pitchFamily="18" charset="0"/>
                                              <a:ea typeface="Cambria Math" panose="02040503050406030204" pitchFamily="18" charset="0"/>
                                            </a:rPr>
                                          </m:ctrlPr>
                                        </m:dPr>
                                        <m:e>
                                          <m:r>
                                            <a:rPr lang="en-US" altLang="zh-CN" sz="3200" b="1">
                                              <a:latin typeface="Cambria Math" panose="02040503050406030204" pitchFamily="18" charset="0"/>
                                              <a:ea typeface="Cambria Math" panose="02040503050406030204" pitchFamily="18" charset="0"/>
                                            </a:rPr>
                                            <m:t>𝐫</m:t>
                                          </m:r>
                                        </m:e>
                                      </m:d>
                                    </m:e>
                                  </m:d>
                                </m:e>
                                <m:sub>
                                  <m:r>
                                    <a:rPr lang="en-US" altLang="zh-CN" sz="3200" i="1">
                                      <a:latin typeface="Cambria Math" panose="02040503050406030204" pitchFamily="18" charset="0"/>
                                      <a:ea typeface="Cambria Math" panose="02040503050406030204" pitchFamily="18" charset="0"/>
                                    </a:rPr>
                                    <m:t>2</m:t>
                                  </m:r>
                                </m:sub>
                                <m:sup>
                                  <m:r>
                                    <a:rPr lang="en-US" altLang="zh-CN" sz="3200" i="1">
                                      <a:latin typeface="Cambria Math" panose="02040503050406030204" pitchFamily="18" charset="0"/>
                                      <a:ea typeface="Cambria Math" panose="02040503050406030204" pitchFamily="18" charset="0"/>
                                    </a:rPr>
                                    <m:t>2</m:t>
                                  </m:r>
                                </m:sup>
                              </m:sSubSup>
                            </m:e>
                          </m:d>
                        </m:e>
                      </m:nary>
                    </m:oMath>
                  </m:oMathPara>
                </a14:m>
                <a:endParaRPr lang="zh-CN" altLang="en-US" sz="3200" dirty="0"/>
              </a:p>
            </p:txBody>
          </p:sp>
        </mc:Choice>
        <mc:Fallback xmlns="">
          <p:sp>
            <p:nvSpPr>
              <p:cNvPr id="8" name="文本框 7">
                <a:extLst>
                  <a:ext uri="{FF2B5EF4-FFF2-40B4-BE49-F238E27FC236}">
                    <a16:creationId xmlns:a16="http://schemas.microsoft.com/office/drawing/2014/main" id="{DC1ACBED-512A-50B1-1258-34FCA6081149}"/>
                  </a:ext>
                </a:extLst>
              </p:cNvPr>
              <p:cNvSpPr txBox="1">
                <a:spLocks noRot="1" noChangeAspect="1" noMove="1" noResize="1" noEditPoints="1" noAdjustHandles="1" noChangeArrowheads="1" noChangeShapeType="1" noTextEdit="1"/>
              </p:cNvSpPr>
              <p:nvPr/>
            </p:nvSpPr>
            <p:spPr>
              <a:xfrm>
                <a:off x="1493652" y="1481246"/>
                <a:ext cx="8154220" cy="1284711"/>
              </a:xfrm>
              <a:prstGeom prst="rect">
                <a:avLst/>
              </a:prstGeom>
              <a:blipFill>
                <a:blip r:embed="rId3"/>
                <a:stretch>
                  <a:fillRect/>
                </a:stretch>
              </a:blipFill>
            </p:spPr>
            <p:txBody>
              <a:bodyPr/>
              <a:lstStyle/>
              <a:p>
                <a:r>
                  <a:rPr lang="zh-CN" altLang="en-US">
                    <a:noFill/>
                  </a:rPr>
                  <a:t> </a:t>
                </a:r>
              </a:p>
            </p:txBody>
          </p:sp>
        </mc:Fallback>
      </mc:AlternateContent>
      <p:pic>
        <p:nvPicPr>
          <p:cNvPr id="4" name="图片 3">
            <a:extLst>
              <a:ext uri="{FF2B5EF4-FFF2-40B4-BE49-F238E27FC236}">
                <a16:creationId xmlns:a16="http://schemas.microsoft.com/office/drawing/2014/main" id="{0FE4673A-ED4D-8B78-7892-48C4CA256E29}"/>
              </a:ext>
            </a:extLst>
          </p:cNvPr>
          <p:cNvPicPr>
            <a:picLocks noChangeAspect="1"/>
          </p:cNvPicPr>
          <p:nvPr/>
        </p:nvPicPr>
        <p:blipFill>
          <a:blip r:embed="rId4"/>
          <a:stretch>
            <a:fillRect/>
          </a:stretch>
        </p:blipFill>
        <p:spPr>
          <a:xfrm>
            <a:off x="157827" y="3569815"/>
            <a:ext cx="7498423" cy="3130139"/>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2E3E8DCF-73DE-1201-7576-D3DA5C3B8BE2}"/>
                  </a:ext>
                </a:extLst>
              </p:cNvPr>
              <p:cNvSpPr txBox="1"/>
              <p:nvPr/>
            </p:nvSpPr>
            <p:spPr>
              <a:xfrm>
                <a:off x="459245" y="3034220"/>
                <a:ext cx="2898037" cy="830997"/>
              </a:xfrm>
              <a:prstGeom prst="rect">
                <a:avLst/>
              </a:prstGeom>
              <a:noFill/>
            </p:spPr>
            <p:txBody>
              <a:bodyPr wrap="none" rtlCol="0">
                <a:spAutoFit/>
              </a:bodyPr>
              <a:lstStyle/>
              <a:p>
                <a:r>
                  <a:rPr lang="en-US" altLang="zh-CN" sz="1600" dirty="0">
                    <a:latin typeface="Times New Roman" panose="02020603050405020304" pitchFamily="18" charset="0"/>
                    <a:cs typeface="Times New Roman" panose="02020603050405020304" pitchFamily="18" charset="0"/>
                  </a:rPr>
                  <a:t>In NeRF,</a:t>
                </a:r>
                <a:r>
                  <a:rPr lang="zh-CN" altLang="en-US" sz="1600" dirty="0">
                    <a:latin typeface="Times New Roman" panose="02020603050405020304" pitchFamily="18" charset="0"/>
                    <a:cs typeface="Times New Roman" panose="02020603050405020304" pitchFamily="18" charset="0"/>
                  </a:rPr>
                  <a:t> </a:t>
                </a:r>
                <a:endParaRPr lang="en-US" altLang="zh-CN" sz="1600" i="1" dirty="0">
                  <a:latin typeface="Cambria Math" panose="02040503050406030204" pitchFamily="18" charset="0"/>
                </a:endParaRPr>
              </a:p>
              <a:p>
                <a14:m>
                  <m:oMath xmlns:m="http://schemas.openxmlformats.org/officeDocument/2006/math">
                    <m:r>
                      <a:rPr lang="en-US" altLang="zh-CN" sz="1600" i="1" dirty="0" smtClean="0">
                        <a:latin typeface="Cambria Math" panose="02040503050406030204" pitchFamily="18" charset="0"/>
                      </a:rPr>
                      <m:t>𝐿</m:t>
                    </m:r>
                    <m:r>
                      <a:rPr lang="en-US" altLang="zh-CN" sz="1600" i="1" dirty="0" smtClean="0">
                        <a:latin typeface="Cambria Math" panose="02040503050406030204" pitchFamily="18" charset="0"/>
                      </a:rPr>
                      <m:t>=10</m:t>
                    </m:r>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for coordinates </a:t>
                </a:r>
                <a14:m>
                  <m:oMath xmlns:m="http://schemas.openxmlformats.org/officeDocument/2006/math">
                    <m:r>
                      <a:rPr lang="en-US" altLang="zh-CN" sz="1600" i="1" dirty="0" smtClean="0">
                        <a:latin typeface="Cambria Math" panose="02040503050406030204" pitchFamily="18" charset="0"/>
                      </a:rPr>
                      <m:t>(</m:t>
                    </m:r>
                    <m:r>
                      <a:rPr lang="en-US" altLang="zh-CN" sz="1600" b="0" i="1" dirty="0" smtClean="0">
                        <a:latin typeface="Cambria Math" panose="02040503050406030204" pitchFamily="18" charset="0"/>
                      </a:rPr>
                      <m:t>𝑥</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𝑦</m:t>
                    </m:r>
                    <m:r>
                      <a:rPr lang="en-US" altLang="zh-CN" sz="1600" b="0" i="1" dirty="0" smtClean="0">
                        <a:latin typeface="Cambria Math" panose="02040503050406030204" pitchFamily="18" charset="0"/>
                      </a:rPr>
                      <m:t>,</m:t>
                    </m:r>
                    <m:r>
                      <a:rPr lang="en-US" altLang="zh-CN" sz="1600" b="0" i="1" dirty="0" smtClean="0">
                        <a:latin typeface="Cambria Math" panose="02040503050406030204" pitchFamily="18" charset="0"/>
                      </a:rPr>
                      <m:t>𝑧</m:t>
                    </m:r>
                    <m:r>
                      <a:rPr lang="en-US" altLang="zh-CN" sz="1600" i="1" dirty="0" smtClean="0">
                        <a:latin typeface="Cambria Math" panose="02040503050406030204" pitchFamily="18" charset="0"/>
                      </a:rPr>
                      <m:t>)</m:t>
                    </m:r>
                  </m:oMath>
                </a14:m>
                <a:r>
                  <a:rPr lang="en-US" altLang="zh-CN" sz="1600" dirty="0">
                    <a:latin typeface="Times New Roman" panose="02020603050405020304" pitchFamily="18" charset="0"/>
                    <a:cs typeface="Times New Roman" panose="02020603050405020304" pitchFamily="18" charset="0"/>
                  </a:rPr>
                  <a:t>, </a:t>
                </a:r>
              </a:p>
              <a:p>
                <a14:m>
                  <m:oMath xmlns:m="http://schemas.openxmlformats.org/officeDocument/2006/math">
                    <m:r>
                      <a:rPr lang="en-US" altLang="zh-CN" sz="1600" b="0" i="1" smtClean="0">
                        <a:latin typeface="Cambria Math" panose="02040503050406030204" pitchFamily="18" charset="0"/>
                      </a:rPr>
                      <m:t>𝐿</m:t>
                    </m:r>
                    <m:r>
                      <a:rPr lang="en-US" altLang="zh-CN" sz="1600" b="0" i="1" smtClean="0">
                        <a:latin typeface="Cambria Math" panose="02040503050406030204" pitchFamily="18" charset="0"/>
                      </a:rPr>
                      <m:t>=4</m:t>
                    </m:r>
                  </m:oMath>
                </a14:m>
                <a:r>
                  <a:rPr lang="zh-CN" altLang="en-US" sz="1600" dirty="0">
                    <a:latin typeface="Times New Roman" panose="02020603050405020304" pitchFamily="18" charset="0"/>
                    <a:cs typeface="Times New Roman" panose="02020603050405020304" pitchFamily="18" charset="0"/>
                  </a:rPr>
                  <a:t> </a:t>
                </a:r>
                <a:r>
                  <a:rPr lang="en-US" altLang="zh-CN" sz="1600" dirty="0">
                    <a:latin typeface="Times New Roman" panose="02020603050405020304" pitchFamily="18" charset="0"/>
                    <a:cs typeface="Times New Roman" panose="02020603050405020304" pitchFamily="18" charset="0"/>
                  </a:rPr>
                  <a:t>for direction </a:t>
                </a:r>
                <a14:m>
                  <m:oMath xmlns:m="http://schemas.openxmlformats.org/officeDocument/2006/math">
                    <m:r>
                      <a:rPr lang="en-US" altLang="zh-CN" sz="1600" b="1" i="0" dirty="0" smtClean="0">
                        <a:latin typeface="Cambria Math" panose="02040503050406030204" pitchFamily="18" charset="0"/>
                      </a:rPr>
                      <m:t>𝐝</m:t>
                    </m:r>
                  </m:oMath>
                </a14:m>
                <a:r>
                  <a:rPr lang="en-US" altLang="zh-CN" sz="1600" b="1" dirty="0">
                    <a:latin typeface="Times New Roman" panose="02020603050405020304" pitchFamily="18" charset="0"/>
                    <a:cs typeface="Times New Roman" panose="02020603050405020304" pitchFamily="18" charset="0"/>
                  </a:rPr>
                  <a:t>.</a:t>
                </a:r>
                <a:endParaRPr lang="zh-CN" altLang="en-US" sz="1600" b="1" dirty="0">
                  <a:latin typeface="Times New Roman" panose="02020603050405020304" pitchFamily="18" charset="0"/>
                  <a:cs typeface="Times New Roman" panose="02020603050405020304" pitchFamily="18" charset="0"/>
                </a:endParaRPr>
              </a:p>
            </p:txBody>
          </p:sp>
        </mc:Choice>
        <mc:Fallback xmlns="">
          <p:sp>
            <p:nvSpPr>
              <p:cNvPr id="6" name="文本框 5">
                <a:extLst>
                  <a:ext uri="{FF2B5EF4-FFF2-40B4-BE49-F238E27FC236}">
                    <a16:creationId xmlns:a16="http://schemas.microsoft.com/office/drawing/2014/main" id="{2E3E8DCF-73DE-1201-7576-D3DA5C3B8BE2}"/>
                  </a:ext>
                </a:extLst>
              </p:cNvPr>
              <p:cNvSpPr txBox="1">
                <a:spLocks noRot="1" noChangeAspect="1" noMove="1" noResize="1" noEditPoints="1" noAdjustHandles="1" noChangeArrowheads="1" noChangeShapeType="1" noTextEdit="1"/>
              </p:cNvSpPr>
              <p:nvPr/>
            </p:nvSpPr>
            <p:spPr>
              <a:xfrm>
                <a:off x="459245" y="3034220"/>
                <a:ext cx="2898037" cy="830997"/>
              </a:xfrm>
              <a:prstGeom prst="rect">
                <a:avLst/>
              </a:prstGeom>
              <a:blipFill>
                <a:blip r:embed="rId5"/>
                <a:stretch>
                  <a:fillRect l="-1050" t="-2206" r="-210" b="-8824"/>
                </a:stretch>
              </a:blipFill>
            </p:spPr>
            <p:txBody>
              <a:bodyPr/>
              <a:lstStyle/>
              <a:p>
                <a:r>
                  <a:rPr lang="zh-CN" altLang="en-US">
                    <a:noFill/>
                  </a:rPr>
                  <a:t> </a:t>
                </a:r>
              </a:p>
            </p:txBody>
          </p:sp>
        </mc:Fallback>
      </mc:AlternateContent>
      <p:pic>
        <p:nvPicPr>
          <p:cNvPr id="10" name="图片 9">
            <a:extLst>
              <a:ext uri="{FF2B5EF4-FFF2-40B4-BE49-F238E27FC236}">
                <a16:creationId xmlns:a16="http://schemas.microsoft.com/office/drawing/2014/main" id="{083C8090-D07B-95C7-0135-749E31C6DCBA}"/>
              </a:ext>
            </a:extLst>
          </p:cNvPr>
          <p:cNvPicPr>
            <a:picLocks noChangeAspect="1"/>
          </p:cNvPicPr>
          <p:nvPr/>
        </p:nvPicPr>
        <p:blipFill>
          <a:blip r:embed="rId6"/>
          <a:stretch>
            <a:fillRect/>
          </a:stretch>
        </p:blipFill>
        <p:spPr>
          <a:xfrm>
            <a:off x="7856473" y="3330618"/>
            <a:ext cx="3919294" cy="2724843"/>
          </a:xfrm>
          <a:prstGeom prst="rect">
            <a:avLst/>
          </a:prstGeom>
        </p:spPr>
      </p:pic>
    </p:spTree>
    <p:extLst>
      <p:ext uri="{BB962C8B-B14F-4D97-AF65-F5344CB8AC3E}">
        <p14:creationId xmlns:p14="http://schemas.microsoft.com/office/powerpoint/2010/main" val="413404064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543A49-5F7E-7C16-4B9D-C444A5482640}"/>
              </a:ext>
            </a:extLst>
          </p:cNvPr>
          <p:cNvSpPr txBox="1"/>
          <p:nvPr/>
        </p:nvSpPr>
        <p:spPr>
          <a:xfrm>
            <a:off x="618564" y="311696"/>
            <a:ext cx="4924279"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Quality Assessment Metrics</a:t>
            </a:r>
            <a:endParaRPr lang="zh-CN" altLang="en-US" sz="3200" dirty="0"/>
          </a:p>
        </p:txBody>
      </p:sp>
      <p:sp>
        <p:nvSpPr>
          <p:cNvPr id="5" name="文本框 4">
            <a:extLst>
              <a:ext uri="{FF2B5EF4-FFF2-40B4-BE49-F238E27FC236}">
                <a16:creationId xmlns:a16="http://schemas.microsoft.com/office/drawing/2014/main" id="{6D40F687-A614-777B-A1A4-446AF2C563F8}"/>
              </a:ext>
            </a:extLst>
          </p:cNvPr>
          <p:cNvSpPr txBox="1"/>
          <p:nvPr/>
        </p:nvSpPr>
        <p:spPr>
          <a:xfrm>
            <a:off x="908755" y="1296580"/>
            <a:ext cx="4888089" cy="369332"/>
          </a:xfrm>
          <a:prstGeom prst="rect">
            <a:avLst/>
          </a:prstGeom>
          <a:noFill/>
        </p:spPr>
        <p:txBody>
          <a:bodyPr wrap="square">
            <a:spAutoFit/>
          </a:bodyPr>
          <a:lstStyle/>
          <a:p>
            <a:r>
              <a:rPr lang="en-US" altLang="zh-CN" b="1" i="0" dirty="0">
                <a:solidFill>
                  <a:srgbClr val="000000"/>
                </a:solidFill>
                <a:effectLst/>
                <a:latin typeface="Helvetica Neue"/>
              </a:rPr>
              <a:t>PSNR↑ </a:t>
            </a:r>
            <a:r>
              <a:rPr lang="zh-CN" altLang="en-US" b="1" i="0" dirty="0">
                <a:solidFill>
                  <a:srgbClr val="000000"/>
                </a:solidFill>
                <a:effectLst/>
                <a:latin typeface="Helvetica Neue"/>
              </a:rPr>
              <a:t>（</a:t>
            </a:r>
            <a:r>
              <a:rPr lang="en-US" altLang="zh-CN" b="1" i="0" dirty="0">
                <a:solidFill>
                  <a:srgbClr val="000000"/>
                </a:solidFill>
                <a:effectLst/>
                <a:latin typeface="Helvetica Neue"/>
              </a:rPr>
              <a:t>Peak Signal to Noise Ratio</a:t>
            </a:r>
            <a:r>
              <a:rPr lang="zh-CN" altLang="en-US" b="1" i="0" dirty="0">
                <a:solidFill>
                  <a:srgbClr val="000000"/>
                </a:solidFill>
                <a:effectLst/>
                <a:latin typeface="Helvetica Neue"/>
              </a:rPr>
              <a:t>）</a:t>
            </a: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12989185-EC0A-050D-5DC8-1B19CE8803FE}"/>
                  </a:ext>
                </a:extLst>
              </p:cNvPr>
              <p:cNvSpPr txBox="1"/>
              <p:nvPr/>
            </p:nvSpPr>
            <p:spPr>
              <a:xfrm>
                <a:off x="32703" y="1925382"/>
                <a:ext cx="6096000" cy="687368"/>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chemeClr val="tx1"/>
                          </a:solidFill>
                          <a:effectLst/>
                          <a:latin typeface="Cambria Math" panose="02040503050406030204" pitchFamily="18" charset="0"/>
                        </a:rPr>
                        <m:t>𝑃𝑆𝑁𝑅</m:t>
                      </m:r>
                      <m:d>
                        <m:dPr>
                          <m:ctrlPr>
                            <a:rPr lang="en-US" altLang="zh-CN" b="0" i="1" dirty="0" smtClean="0">
                              <a:solidFill>
                                <a:schemeClr val="tx1"/>
                              </a:solidFill>
                              <a:effectLst/>
                              <a:latin typeface="Cambria Math" panose="02040503050406030204" pitchFamily="18" charset="0"/>
                            </a:rPr>
                          </m:ctrlPr>
                        </m:dPr>
                        <m:e>
                          <m:r>
                            <a:rPr lang="en-US" altLang="zh-CN" b="0" i="1" dirty="0" smtClean="0">
                              <a:solidFill>
                                <a:schemeClr val="tx1"/>
                              </a:solidFill>
                              <a:effectLst/>
                              <a:latin typeface="Cambria Math" panose="02040503050406030204" pitchFamily="18" charset="0"/>
                            </a:rPr>
                            <m:t>𝐼</m:t>
                          </m:r>
                        </m:e>
                      </m:d>
                      <m:r>
                        <a:rPr lang="en-US" altLang="zh-CN" b="0" i="1" dirty="0" smtClean="0">
                          <a:solidFill>
                            <a:schemeClr val="tx1"/>
                          </a:solidFill>
                          <a:effectLst/>
                          <a:latin typeface="Cambria Math" panose="02040503050406030204" pitchFamily="18" charset="0"/>
                        </a:rPr>
                        <m:t>=</m:t>
                      </m:r>
                      <m:r>
                        <a:rPr lang="en-US" altLang="zh-CN" b="0" i="1" dirty="0">
                          <a:solidFill>
                            <a:schemeClr val="tx1"/>
                          </a:solidFill>
                          <a:effectLst/>
                          <a:latin typeface="Cambria Math" panose="02040503050406030204" pitchFamily="18" charset="0"/>
                        </a:rPr>
                        <m:t>10</m:t>
                      </m:r>
                      <m:r>
                        <a:rPr lang="en-US" altLang="zh-CN" b="0" i="1" dirty="0" smtClean="0">
                          <a:solidFill>
                            <a:schemeClr val="tx1"/>
                          </a:solidFill>
                          <a:effectLst/>
                          <a:latin typeface="Cambria Math" panose="02040503050406030204" pitchFamily="18" charset="0"/>
                        </a:rPr>
                        <m:t>⋅</m:t>
                      </m:r>
                      <m:sSub>
                        <m:sSubPr>
                          <m:ctrlPr>
                            <a:rPr lang="en-US" altLang="zh-CN" b="0" i="1" dirty="0">
                              <a:solidFill>
                                <a:schemeClr val="tx1"/>
                              </a:solidFill>
                              <a:effectLst/>
                              <a:latin typeface="Cambria Math" panose="02040503050406030204" pitchFamily="18" charset="0"/>
                            </a:rPr>
                          </m:ctrlPr>
                        </m:sSubPr>
                        <m:e>
                          <m:r>
                            <m:rPr>
                              <m:sty m:val="p"/>
                            </m:rPr>
                            <a:rPr lang="en-US" altLang="zh-CN" b="0" i="0" dirty="0">
                              <a:solidFill>
                                <a:schemeClr val="tx1"/>
                              </a:solidFill>
                              <a:effectLst/>
                              <a:latin typeface="Cambria Math" panose="02040503050406030204" pitchFamily="18" charset="0"/>
                            </a:rPr>
                            <m:t>log</m:t>
                          </m:r>
                        </m:e>
                        <m:sub>
                          <m:r>
                            <a:rPr lang="en-US" altLang="zh-CN" b="0" i="1" dirty="0" smtClean="0">
                              <a:solidFill>
                                <a:schemeClr val="tx1"/>
                              </a:solidFill>
                              <a:effectLst/>
                              <a:latin typeface="Cambria Math" panose="02040503050406030204" pitchFamily="18" charset="0"/>
                            </a:rPr>
                            <m:t>10</m:t>
                          </m:r>
                        </m:sub>
                      </m:sSub>
                      <m:r>
                        <a:rPr lang="en-US" altLang="zh-CN" b="0" i="1" dirty="0" smtClean="0">
                          <a:solidFill>
                            <a:schemeClr val="tx1"/>
                          </a:solidFill>
                          <a:effectLst/>
                          <a:latin typeface="Cambria Math" panose="02040503050406030204" pitchFamily="18" charset="0"/>
                        </a:rPr>
                        <m:t>  </m:t>
                      </m:r>
                      <m:r>
                        <a:rPr lang="en-US" altLang="zh-CN" b="0" i="1" dirty="0">
                          <a:solidFill>
                            <a:schemeClr val="tx1"/>
                          </a:solidFill>
                          <a:effectLst/>
                          <a:latin typeface="Cambria Math" panose="02040503050406030204" pitchFamily="18" charset="0"/>
                        </a:rPr>
                        <m:t>(</m:t>
                      </m:r>
                      <m:f>
                        <m:fPr>
                          <m:ctrlPr>
                            <a:rPr lang="en-US" altLang="zh-CN" b="0" i="1" dirty="0" smtClean="0">
                              <a:solidFill>
                                <a:schemeClr val="tx1"/>
                              </a:solidFill>
                              <a:effectLst/>
                              <a:latin typeface="Cambria Math" panose="02040503050406030204" pitchFamily="18" charset="0"/>
                            </a:rPr>
                          </m:ctrlPr>
                        </m:fPr>
                        <m:num>
                          <m:r>
                            <a:rPr lang="en-US" altLang="zh-CN" i="1" dirty="0">
                              <a:solidFill>
                                <a:schemeClr val="tx1"/>
                              </a:solidFill>
                              <a:latin typeface="Cambria Math" panose="02040503050406030204" pitchFamily="18" charset="0"/>
                            </a:rPr>
                            <m:t>𝑀𝐴𝑋</m:t>
                          </m:r>
                          <m:sSup>
                            <m:sSupPr>
                              <m:ctrlPr>
                                <a:rPr lang="en-US" altLang="zh-CN" i="1" dirty="0">
                                  <a:solidFill>
                                    <a:schemeClr val="tx1"/>
                                  </a:solidFill>
                                  <a:latin typeface="Cambria Math" panose="02040503050406030204" pitchFamily="18" charset="0"/>
                                </a:rPr>
                              </m:ctrlPr>
                            </m:sSupPr>
                            <m:e>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𝐼</m:t>
                                  </m:r>
                                </m:e>
                              </m:d>
                            </m:e>
                            <m:sup>
                              <m:r>
                                <a:rPr lang="en-US" altLang="zh-CN" i="1" dirty="0">
                                  <a:solidFill>
                                    <a:schemeClr val="tx1"/>
                                  </a:solidFill>
                                  <a:latin typeface="Cambria Math" panose="02040503050406030204" pitchFamily="18" charset="0"/>
                                </a:rPr>
                                <m:t>2</m:t>
                              </m:r>
                            </m:sup>
                          </m:sSup>
                        </m:num>
                        <m:den>
                          <m:r>
                            <a:rPr lang="en-US" altLang="zh-CN" i="1" dirty="0">
                              <a:solidFill>
                                <a:schemeClr val="tx1"/>
                              </a:solidFill>
                              <a:latin typeface="Cambria Math" panose="02040503050406030204" pitchFamily="18" charset="0"/>
                            </a:rPr>
                            <m:t>𝑀𝑆𝐸</m:t>
                          </m:r>
                          <m:d>
                            <m:dPr>
                              <m:ctrlPr>
                                <a:rPr lang="en-US" altLang="zh-CN" i="1" dirty="0">
                                  <a:solidFill>
                                    <a:schemeClr val="tx1"/>
                                  </a:solidFill>
                                  <a:latin typeface="Cambria Math" panose="02040503050406030204" pitchFamily="18" charset="0"/>
                                </a:rPr>
                              </m:ctrlPr>
                            </m:dPr>
                            <m:e>
                              <m:r>
                                <a:rPr lang="en-US" altLang="zh-CN" i="1" dirty="0">
                                  <a:solidFill>
                                    <a:schemeClr val="tx1"/>
                                  </a:solidFill>
                                  <a:latin typeface="Cambria Math" panose="02040503050406030204" pitchFamily="18" charset="0"/>
                                </a:rPr>
                                <m:t>𝐼</m:t>
                              </m:r>
                            </m:e>
                          </m:d>
                        </m:den>
                      </m:f>
                      <m:r>
                        <a:rPr lang="en-US" altLang="zh-CN" b="0" i="1" dirty="0">
                          <a:solidFill>
                            <a:schemeClr val="tx1"/>
                          </a:solidFill>
                          <a:effectLst/>
                          <a:latin typeface="Cambria Math" panose="02040503050406030204" pitchFamily="18" charset="0"/>
                        </a:rPr>
                        <m:t>)</m:t>
                      </m:r>
                    </m:oMath>
                  </m:oMathPara>
                </a14:m>
                <a:endParaRPr lang="en-US" altLang="zh-CN" b="0" dirty="0">
                  <a:solidFill>
                    <a:schemeClr val="tx1"/>
                  </a:solidFill>
                  <a:effectLst/>
                  <a:latin typeface="Consolas" panose="020B0609020204030204" pitchFamily="49" charset="0"/>
                </a:endParaRPr>
              </a:p>
            </p:txBody>
          </p:sp>
        </mc:Choice>
        <mc:Fallback xmlns="">
          <p:sp>
            <p:nvSpPr>
              <p:cNvPr id="7" name="文本框 6">
                <a:extLst>
                  <a:ext uri="{FF2B5EF4-FFF2-40B4-BE49-F238E27FC236}">
                    <a16:creationId xmlns:a16="http://schemas.microsoft.com/office/drawing/2014/main" id="{12989185-EC0A-050D-5DC8-1B19CE8803FE}"/>
                  </a:ext>
                </a:extLst>
              </p:cNvPr>
              <p:cNvSpPr txBox="1">
                <a:spLocks noRot="1" noChangeAspect="1" noMove="1" noResize="1" noEditPoints="1" noAdjustHandles="1" noChangeArrowheads="1" noChangeShapeType="1" noTextEdit="1"/>
              </p:cNvSpPr>
              <p:nvPr/>
            </p:nvSpPr>
            <p:spPr>
              <a:xfrm>
                <a:off x="32703" y="1925382"/>
                <a:ext cx="6096000" cy="687368"/>
              </a:xfrm>
              <a:prstGeom prst="rect">
                <a:avLst/>
              </a:prstGeom>
              <a:blipFill>
                <a:blip r:embed="rId3"/>
                <a:stretch>
                  <a:fillRect/>
                </a:stretch>
              </a:blipFill>
            </p:spPr>
            <p:txBody>
              <a:bodyPr/>
              <a:lstStyle/>
              <a:p>
                <a:r>
                  <a:rPr lang="zh-CN" altLang="en-US">
                    <a:noFill/>
                  </a:rPr>
                  <a:t> </a:t>
                </a:r>
              </a:p>
            </p:txBody>
          </p:sp>
        </mc:Fallback>
      </mc:AlternateContent>
      <p:sp>
        <p:nvSpPr>
          <p:cNvPr id="9" name="文本框 8">
            <a:extLst>
              <a:ext uri="{FF2B5EF4-FFF2-40B4-BE49-F238E27FC236}">
                <a16:creationId xmlns:a16="http://schemas.microsoft.com/office/drawing/2014/main" id="{A881763C-4F7E-F8DD-47F5-8FBCCDF39A09}"/>
              </a:ext>
            </a:extLst>
          </p:cNvPr>
          <p:cNvSpPr txBox="1"/>
          <p:nvPr/>
        </p:nvSpPr>
        <p:spPr>
          <a:xfrm>
            <a:off x="920044" y="2946778"/>
            <a:ext cx="6096000" cy="369332"/>
          </a:xfrm>
          <a:prstGeom prst="rect">
            <a:avLst/>
          </a:prstGeom>
          <a:noFill/>
        </p:spPr>
        <p:txBody>
          <a:bodyPr wrap="square">
            <a:spAutoFit/>
          </a:bodyPr>
          <a:lstStyle/>
          <a:p>
            <a:pPr algn="l"/>
            <a:r>
              <a:rPr lang="en-US" altLang="zh-CN" b="1" dirty="0">
                <a:latin typeface="Helvetica Neue"/>
              </a:rPr>
              <a:t>SSIM</a:t>
            </a:r>
            <a:r>
              <a:rPr lang="en-US" altLang="zh-CN" b="1" i="0" dirty="0">
                <a:solidFill>
                  <a:srgbClr val="000000"/>
                </a:solidFill>
                <a:effectLst/>
                <a:latin typeface="Helvetica Neue"/>
              </a:rPr>
              <a:t>↑</a:t>
            </a:r>
            <a:r>
              <a:rPr lang="zh-CN" altLang="en-US" b="1" i="0" dirty="0">
                <a:solidFill>
                  <a:srgbClr val="000000"/>
                </a:solidFill>
                <a:effectLst/>
                <a:latin typeface="Helvetica Neue"/>
              </a:rPr>
              <a:t>（</a:t>
            </a:r>
            <a:r>
              <a:rPr lang="en-US" altLang="zh-CN" b="1" i="0" dirty="0">
                <a:solidFill>
                  <a:srgbClr val="000000"/>
                </a:solidFill>
                <a:effectLst/>
                <a:latin typeface="Helvetica Neue"/>
              </a:rPr>
              <a:t>Structural Similarity Index Measure</a:t>
            </a:r>
            <a:r>
              <a:rPr lang="zh-CN" altLang="en-US" b="1" i="0" dirty="0">
                <a:solidFill>
                  <a:srgbClr val="000000"/>
                </a:solidFill>
                <a:effectLst/>
                <a:latin typeface="Helvetica Neue"/>
              </a:rPr>
              <a:t>）</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7FF2E595-9D88-E2E9-7841-C4CFFF7296D2}"/>
                  </a:ext>
                </a:extLst>
              </p:cNvPr>
              <p:cNvSpPr txBox="1"/>
              <p:nvPr/>
            </p:nvSpPr>
            <p:spPr>
              <a:xfrm>
                <a:off x="474133" y="3708756"/>
                <a:ext cx="6096000" cy="718851"/>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b="0" i="1" dirty="0" smtClean="0">
                          <a:solidFill>
                            <a:srgbClr val="000000"/>
                          </a:solidFill>
                          <a:effectLst/>
                          <a:latin typeface="Cambria Math" panose="02040503050406030204" pitchFamily="18" charset="0"/>
                        </a:rPr>
                        <m:t>𝑆𝑆𝐼𝑀</m:t>
                      </m:r>
                      <m:d>
                        <m:dPr>
                          <m:ctrlPr>
                            <a:rPr lang="en-US" altLang="zh-CN" b="0" i="1" dirty="0" smtClean="0">
                              <a:solidFill>
                                <a:srgbClr val="000000"/>
                              </a:solidFill>
                              <a:effectLst/>
                              <a:latin typeface="Cambria Math" panose="02040503050406030204" pitchFamily="18" charset="0"/>
                            </a:rPr>
                          </m:ctrlPr>
                        </m:dPr>
                        <m:e>
                          <m:r>
                            <a:rPr lang="en-US" altLang="zh-CN" b="0" i="1" dirty="0" smtClean="0">
                              <a:solidFill>
                                <a:srgbClr val="000000"/>
                              </a:solidFill>
                              <a:effectLst/>
                              <a:latin typeface="Cambria Math" panose="02040503050406030204" pitchFamily="18" charset="0"/>
                            </a:rPr>
                            <m:t>𝑥</m:t>
                          </m:r>
                          <m:r>
                            <a:rPr lang="en-US" altLang="zh-CN" b="0" i="1" dirty="0" smtClean="0">
                              <a:solidFill>
                                <a:srgbClr val="000000"/>
                              </a:solidFill>
                              <a:effectLst/>
                              <a:latin typeface="Cambria Math" panose="02040503050406030204" pitchFamily="18" charset="0"/>
                            </a:rPr>
                            <m:t>,</m:t>
                          </m:r>
                          <m:r>
                            <a:rPr lang="en-US" altLang="zh-CN" b="0" i="1" dirty="0" smtClean="0">
                              <a:solidFill>
                                <a:srgbClr val="000000"/>
                              </a:solidFill>
                              <a:effectLst/>
                              <a:latin typeface="Cambria Math" panose="02040503050406030204" pitchFamily="18" charset="0"/>
                            </a:rPr>
                            <m:t>𝑦</m:t>
                          </m:r>
                        </m:e>
                      </m:d>
                      <m:r>
                        <a:rPr lang="en-US" altLang="zh-CN" b="0" i="1" dirty="0" smtClean="0">
                          <a:solidFill>
                            <a:srgbClr val="000000"/>
                          </a:solidFill>
                          <a:effectLst/>
                          <a:latin typeface="Cambria Math" panose="02040503050406030204" pitchFamily="18" charset="0"/>
                        </a:rPr>
                        <m:t>=</m:t>
                      </m:r>
                      <m:f>
                        <m:fPr>
                          <m:ctrlPr>
                            <a:rPr lang="en-US" altLang="zh-CN" i="1" dirty="0" smtClean="0">
                              <a:solidFill>
                                <a:srgbClr val="000000"/>
                              </a:solidFill>
                              <a:latin typeface="Cambria Math" panose="02040503050406030204" pitchFamily="18" charset="0"/>
                            </a:rPr>
                          </m:ctrlPr>
                        </m:fPr>
                        <m:num>
                          <m:r>
                            <a:rPr lang="pl-PL" altLang="zh-CN" i="1" dirty="0">
                              <a:solidFill>
                                <a:srgbClr val="000000"/>
                              </a:solidFill>
                              <a:latin typeface="Cambria Math" panose="02040503050406030204" pitchFamily="18" charset="0"/>
                            </a:rPr>
                            <m:t>(2</m:t>
                          </m:r>
                          <m:sSub>
                            <m:sSubPr>
                              <m:ctrlPr>
                                <a:rPr lang="pl-PL" altLang="zh-CN" i="1" dirty="0">
                                  <a:solidFill>
                                    <a:srgbClr val="000000"/>
                                  </a:solidFill>
                                  <a:latin typeface="Cambria Math" panose="02040503050406030204" pitchFamily="18" charset="0"/>
                                </a:rPr>
                              </m:ctrlPr>
                            </m:sSubPr>
                            <m:e>
                              <m:r>
                                <a:rPr lang="pl-PL" altLang="zh-CN" i="1" dirty="0" smtClean="0">
                                  <a:solidFill>
                                    <a:srgbClr val="000000"/>
                                  </a:solidFill>
                                  <a:latin typeface="Cambria Math" panose="02040503050406030204" pitchFamily="18" charset="0"/>
                                </a:rPr>
                                <m:t>𝜇</m:t>
                              </m:r>
                            </m:e>
                            <m:sub>
                              <m:r>
                                <a:rPr lang="pl-PL" altLang="zh-CN" i="1" dirty="0">
                                  <a:solidFill>
                                    <a:srgbClr val="000000"/>
                                  </a:solidFill>
                                  <a:latin typeface="Cambria Math" panose="02040503050406030204" pitchFamily="18" charset="0"/>
                                </a:rPr>
                                <m:t>𝑥</m:t>
                              </m:r>
                            </m:sub>
                          </m:sSub>
                          <m:sSub>
                            <m:sSubPr>
                              <m:ctrlPr>
                                <a:rPr lang="pl-PL" altLang="zh-CN" i="1" dirty="0">
                                  <a:solidFill>
                                    <a:srgbClr val="000000"/>
                                  </a:solidFill>
                                  <a:latin typeface="Cambria Math" panose="02040503050406030204" pitchFamily="18" charset="0"/>
                                </a:rPr>
                              </m:ctrlPr>
                            </m:sSubPr>
                            <m:e>
                              <m:r>
                                <a:rPr lang="pl-PL" altLang="zh-CN" i="1" dirty="0" smtClean="0">
                                  <a:solidFill>
                                    <a:srgbClr val="000000"/>
                                  </a:solidFill>
                                  <a:latin typeface="Cambria Math" panose="02040503050406030204" pitchFamily="18" charset="0"/>
                                </a:rPr>
                                <m:t>𝜇</m:t>
                              </m:r>
                            </m:e>
                            <m:sub>
                              <m:r>
                                <a:rPr lang="pl-PL" altLang="zh-CN" i="1" dirty="0">
                                  <a:solidFill>
                                    <a:srgbClr val="000000"/>
                                  </a:solidFill>
                                  <a:latin typeface="Cambria Math" panose="02040503050406030204" pitchFamily="18" charset="0"/>
                                </a:rPr>
                                <m:t>𝑦</m:t>
                              </m:r>
                            </m:sub>
                          </m:sSub>
                          <m:r>
                            <a:rPr lang="pl-PL" altLang="zh-CN" i="1" dirty="0">
                              <a:solidFill>
                                <a:srgbClr val="000000"/>
                              </a:solidFill>
                              <a:latin typeface="Cambria Math" panose="02040503050406030204" pitchFamily="18" charset="0"/>
                            </a:rPr>
                            <m:t>+</m:t>
                          </m:r>
                          <m:sSub>
                            <m:sSubPr>
                              <m:ctrlPr>
                                <a:rPr lang="pl-PL" altLang="zh-CN" i="1" dirty="0">
                                  <a:solidFill>
                                    <a:srgbClr val="000000"/>
                                  </a:solidFill>
                                  <a:latin typeface="Cambria Math" panose="02040503050406030204" pitchFamily="18" charset="0"/>
                                </a:rPr>
                              </m:ctrlPr>
                            </m:sSubPr>
                            <m:e>
                              <m:r>
                                <a:rPr lang="pl-PL" altLang="zh-CN" i="1" dirty="0">
                                  <a:solidFill>
                                    <a:srgbClr val="000000"/>
                                  </a:solidFill>
                                  <a:latin typeface="Cambria Math" panose="02040503050406030204" pitchFamily="18" charset="0"/>
                                </a:rPr>
                                <m:t>𝐶</m:t>
                              </m:r>
                            </m:e>
                            <m:sub>
                              <m:r>
                                <a:rPr lang="pl-PL" altLang="zh-CN" i="1" dirty="0">
                                  <a:solidFill>
                                    <a:srgbClr val="000000"/>
                                  </a:solidFill>
                                  <a:latin typeface="Cambria Math" panose="02040503050406030204" pitchFamily="18" charset="0"/>
                                </a:rPr>
                                <m:t>1</m:t>
                              </m:r>
                            </m:sub>
                          </m:sSub>
                          <m:r>
                            <a:rPr lang="pl-PL" altLang="zh-CN" i="1" dirty="0">
                              <a:solidFill>
                                <a:srgbClr val="000000"/>
                              </a:solidFill>
                              <a:latin typeface="Cambria Math" panose="02040503050406030204" pitchFamily="18" charset="0"/>
                            </a:rPr>
                            <m:t>)(2</m:t>
                          </m:r>
                          <m:sSub>
                            <m:sSubPr>
                              <m:ctrlPr>
                                <a:rPr lang="pl-PL" altLang="zh-CN" i="1" dirty="0">
                                  <a:solidFill>
                                    <a:srgbClr val="000000"/>
                                  </a:solidFill>
                                  <a:latin typeface="Cambria Math" panose="02040503050406030204" pitchFamily="18" charset="0"/>
                                </a:rPr>
                              </m:ctrlPr>
                            </m:sSubPr>
                            <m:e>
                              <m:r>
                                <a:rPr lang="pl-PL" altLang="zh-CN" i="1" dirty="0" smtClean="0">
                                  <a:solidFill>
                                    <a:srgbClr val="000000"/>
                                  </a:solidFill>
                                  <a:latin typeface="Cambria Math" panose="02040503050406030204" pitchFamily="18" charset="0"/>
                                </a:rPr>
                                <m:t>𝜎</m:t>
                              </m:r>
                            </m:e>
                            <m:sub>
                              <m:r>
                                <a:rPr lang="pl-PL" altLang="zh-CN" i="1" dirty="0">
                                  <a:solidFill>
                                    <a:srgbClr val="000000"/>
                                  </a:solidFill>
                                  <a:latin typeface="Cambria Math" panose="02040503050406030204" pitchFamily="18" charset="0"/>
                                </a:rPr>
                                <m:t>𝑥</m:t>
                              </m:r>
                              <m:r>
                                <m:rPr>
                                  <m:sty m:val="p"/>
                                </m:rPr>
                                <a:rPr lang="en-US" altLang="zh-CN" i="1" dirty="0" smtClean="0">
                                  <a:solidFill>
                                    <a:srgbClr val="000000"/>
                                  </a:solidFill>
                                  <a:latin typeface="Cambria Math" panose="02040503050406030204" pitchFamily="18" charset="0"/>
                                </a:rPr>
                                <m:t>y</m:t>
                              </m:r>
                            </m:sub>
                          </m:sSub>
                          <m:r>
                            <a:rPr lang="pl-PL" altLang="zh-CN" i="1" dirty="0">
                              <a:solidFill>
                                <a:srgbClr val="000000"/>
                              </a:solidFill>
                              <a:latin typeface="Cambria Math" panose="02040503050406030204" pitchFamily="18" charset="0"/>
                            </a:rPr>
                            <m:t>+</m:t>
                          </m:r>
                          <m:sSub>
                            <m:sSubPr>
                              <m:ctrlPr>
                                <a:rPr lang="pl-PL" altLang="zh-CN" i="1" dirty="0">
                                  <a:solidFill>
                                    <a:srgbClr val="000000"/>
                                  </a:solidFill>
                                  <a:latin typeface="Cambria Math" panose="02040503050406030204" pitchFamily="18" charset="0"/>
                                </a:rPr>
                              </m:ctrlPr>
                            </m:sSubPr>
                            <m:e>
                              <m:r>
                                <a:rPr lang="pl-PL" altLang="zh-CN" i="1" dirty="0">
                                  <a:solidFill>
                                    <a:srgbClr val="000000"/>
                                  </a:solidFill>
                                  <a:latin typeface="Cambria Math" panose="02040503050406030204" pitchFamily="18" charset="0"/>
                                </a:rPr>
                                <m:t>𝐶</m:t>
                              </m:r>
                            </m:e>
                            <m:sub>
                              <m:r>
                                <a:rPr lang="pl-PL" altLang="zh-CN" i="1" dirty="0">
                                  <a:solidFill>
                                    <a:srgbClr val="000000"/>
                                  </a:solidFill>
                                  <a:latin typeface="Cambria Math" panose="02040503050406030204" pitchFamily="18" charset="0"/>
                                </a:rPr>
                                <m:t>2</m:t>
                              </m:r>
                            </m:sub>
                          </m:sSub>
                          <m:r>
                            <a:rPr lang="pl-PL" altLang="zh-CN" i="1" dirty="0">
                              <a:solidFill>
                                <a:srgbClr val="000000"/>
                              </a:solidFill>
                              <a:latin typeface="Cambria Math" panose="02040503050406030204" pitchFamily="18" charset="0"/>
                            </a:rPr>
                            <m:t>)</m:t>
                          </m:r>
                        </m:num>
                        <m:den>
                          <m:r>
                            <a:rPr lang="en-US" altLang="zh-CN" i="1" dirty="0">
                              <a:solidFill>
                                <a:srgbClr val="000000"/>
                              </a:solidFill>
                              <a:latin typeface="Cambria Math" panose="02040503050406030204" pitchFamily="18" charset="0"/>
                            </a:rPr>
                            <m:t>(</m:t>
                          </m:r>
                          <m:sSubSup>
                            <m:sSubSupPr>
                              <m:ctrlPr>
                                <a:rPr lang="en-US" altLang="zh-CN" i="1" dirty="0" smtClean="0">
                                  <a:solidFill>
                                    <a:srgbClr val="000000"/>
                                  </a:solidFill>
                                  <a:latin typeface="Cambria Math" panose="02040503050406030204" pitchFamily="18" charset="0"/>
                                </a:rPr>
                              </m:ctrlPr>
                            </m:sSubSupPr>
                            <m:e>
                              <m:r>
                                <a:rPr lang="en-US" altLang="zh-CN" i="1" dirty="0" smtClean="0">
                                  <a:solidFill>
                                    <a:srgbClr val="000000"/>
                                  </a:solidFill>
                                  <a:latin typeface="Cambria Math" panose="02040503050406030204" pitchFamily="18" charset="0"/>
                                </a:rPr>
                                <m:t>𝜇</m:t>
                              </m:r>
                            </m:e>
                            <m:sub>
                              <m:r>
                                <a:rPr lang="en-US" altLang="zh-CN" i="1" dirty="0">
                                  <a:solidFill>
                                    <a:srgbClr val="000000"/>
                                  </a:solidFill>
                                  <a:latin typeface="Cambria Math" panose="02040503050406030204" pitchFamily="18" charset="0"/>
                                </a:rPr>
                                <m:t>𝑥</m:t>
                              </m:r>
                            </m:sub>
                            <m:sup>
                              <m:r>
                                <a:rPr lang="en-US" altLang="zh-CN" i="1" dirty="0">
                                  <a:solidFill>
                                    <a:srgbClr val="000000"/>
                                  </a:solidFill>
                                  <a:latin typeface="Cambria Math" panose="02040503050406030204" pitchFamily="18" charset="0"/>
                                </a:rPr>
                                <m:t>2</m:t>
                              </m:r>
                            </m:sup>
                          </m:sSubSup>
                          <m:r>
                            <a:rPr lang="en-US" altLang="zh-CN" i="1" dirty="0">
                              <a:solidFill>
                                <a:srgbClr val="000000"/>
                              </a:solidFill>
                              <a:latin typeface="Cambria Math" panose="02040503050406030204" pitchFamily="18" charset="0"/>
                            </a:rPr>
                            <m:t>+</m:t>
                          </m:r>
                          <m:sSubSup>
                            <m:sSubSupPr>
                              <m:ctrlPr>
                                <a:rPr lang="en-US" altLang="zh-CN" i="1" dirty="0">
                                  <a:solidFill>
                                    <a:srgbClr val="000000"/>
                                  </a:solidFill>
                                  <a:latin typeface="Cambria Math" panose="02040503050406030204" pitchFamily="18" charset="0"/>
                                </a:rPr>
                              </m:ctrlPr>
                            </m:sSubSupPr>
                            <m:e>
                              <m:r>
                                <a:rPr lang="en-US" altLang="zh-CN" i="1" dirty="0" smtClean="0">
                                  <a:solidFill>
                                    <a:srgbClr val="000000"/>
                                  </a:solidFill>
                                  <a:latin typeface="Cambria Math" panose="02040503050406030204" pitchFamily="18" charset="0"/>
                                </a:rPr>
                                <m:t>𝜇</m:t>
                              </m:r>
                            </m:e>
                            <m:sub>
                              <m:r>
                                <a:rPr lang="en-US" altLang="zh-CN" i="1" dirty="0">
                                  <a:solidFill>
                                    <a:srgbClr val="000000"/>
                                  </a:solidFill>
                                  <a:latin typeface="Cambria Math" panose="02040503050406030204" pitchFamily="18" charset="0"/>
                                </a:rPr>
                                <m:t>𝑦</m:t>
                              </m:r>
                            </m:sub>
                            <m:sup>
                              <m:r>
                                <a:rPr lang="en-US" altLang="zh-CN" i="1" dirty="0">
                                  <a:solidFill>
                                    <a:srgbClr val="000000"/>
                                  </a:solidFill>
                                  <a:latin typeface="Cambria Math" panose="02040503050406030204" pitchFamily="18" charset="0"/>
                                </a:rPr>
                                <m:t>2</m:t>
                              </m:r>
                            </m:sup>
                          </m:sSubSup>
                          <m:r>
                            <a:rPr lang="en-US" altLang="zh-CN" i="1" dirty="0">
                              <a:solidFill>
                                <a:srgbClr val="000000"/>
                              </a:solidFill>
                              <a:latin typeface="Cambria Math" panose="02040503050406030204" pitchFamily="18" charset="0"/>
                            </a:rPr>
                            <m:t>+</m:t>
                          </m:r>
                          <m:sSub>
                            <m:sSubPr>
                              <m:ctrlPr>
                                <a:rPr lang="en-US" altLang="zh-CN" i="1" dirty="0">
                                  <a:solidFill>
                                    <a:srgbClr val="000000"/>
                                  </a:solidFill>
                                  <a:latin typeface="Cambria Math" panose="02040503050406030204" pitchFamily="18" charset="0"/>
                                </a:rPr>
                              </m:ctrlPr>
                            </m:sSubPr>
                            <m:e>
                              <m:r>
                                <a:rPr lang="en-US" altLang="zh-CN" i="1" dirty="0">
                                  <a:solidFill>
                                    <a:srgbClr val="000000"/>
                                  </a:solidFill>
                                  <a:latin typeface="Cambria Math" panose="02040503050406030204" pitchFamily="18" charset="0"/>
                                </a:rPr>
                                <m:t>𝐶</m:t>
                              </m:r>
                            </m:e>
                            <m:sub>
                              <m:r>
                                <a:rPr lang="en-US" altLang="zh-CN" i="1" dirty="0">
                                  <a:solidFill>
                                    <a:srgbClr val="000000"/>
                                  </a:solidFill>
                                  <a:latin typeface="Cambria Math" panose="02040503050406030204" pitchFamily="18" charset="0"/>
                                </a:rPr>
                                <m:t>1</m:t>
                              </m:r>
                            </m:sub>
                          </m:sSub>
                          <m:r>
                            <a:rPr lang="en-US" altLang="zh-CN" i="1" dirty="0">
                              <a:solidFill>
                                <a:srgbClr val="000000"/>
                              </a:solidFill>
                              <a:latin typeface="Cambria Math" panose="02040503050406030204" pitchFamily="18" charset="0"/>
                            </a:rPr>
                            <m:t>)(</m:t>
                          </m:r>
                          <m:sSubSup>
                            <m:sSubSupPr>
                              <m:ctrlPr>
                                <a:rPr lang="en-US" altLang="zh-CN" i="1" dirty="0">
                                  <a:solidFill>
                                    <a:srgbClr val="000000"/>
                                  </a:solidFill>
                                  <a:latin typeface="Cambria Math" panose="02040503050406030204" pitchFamily="18" charset="0"/>
                                </a:rPr>
                              </m:ctrlPr>
                            </m:sSubSupPr>
                            <m:e>
                              <m:r>
                                <a:rPr lang="en-US" altLang="zh-CN" i="1" dirty="0" smtClean="0">
                                  <a:solidFill>
                                    <a:srgbClr val="000000"/>
                                  </a:solidFill>
                                  <a:latin typeface="Cambria Math" panose="02040503050406030204" pitchFamily="18" charset="0"/>
                                </a:rPr>
                                <m:t>𝜎</m:t>
                              </m:r>
                            </m:e>
                            <m:sub>
                              <m:r>
                                <a:rPr lang="en-US" altLang="zh-CN" i="1" dirty="0">
                                  <a:solidFill>
                                    <a:srgbClr val="000000"/>
                                  </a:solidFill>
                                  <a:latin typeface="Cambria Math" panose="02040503050406030204" pitchFamily="18" charset="0"/>
                                </a:rPr>
                                <m:t>𝑥</m:t>
                              </m:r>
                            </m:sub>
                            <m:sup>
                              <m:r>
                                <a:rPr lang="en-US" altLang="zh-CN" i="1" dirty="0">
                                  <a:solidFill>
                                    <a:srgbClr val="000000"/>
                                  </a:solidFill>
                                  <a:latin typeface="Cambria Math" panose="02040503050406030204" pitchFamily="18" charset="0"/>
                                </a:rPr>
                                <m:t>2</m:t>
                              </m:r>
                            </m:sup>
                          </m:sSubSup>
                          <m:r>
                            <a:rPr lang="en-US" altLang="zh-CN" i="1" dirty="0">
                              <a:solidFill>
                                <a:srgbClr val="000000"/>
                              </a:solidFill>
                              <a:latin typeface="Cambria Math" panose="02040503050406030204" pitchFamily="18" charset="0"/>
                            </a:rPr>
                            <m:t>+</m:t>
                          </m:r>
                          <m:sSubSup>
                            <m:sSubSupPr>
                              <m:ctrlPr>
                                <a:rPr lang="en-US" altLang="zh-CN" i="1" dirty="0">
                                  <a:solidFill>
                                    <a:srgbClr val="000000"/>
                                  </a:solidFill>
                                  <a:latin typeface="Cambria Math" panose="02040503050406030204" pitchFamily="18" charset="0"/>
                                </a:rPr>
                              </m:ctrlPr>
                            </m:sSubSupPr>
                            <m:e>
                              <m:r>
                                <a:rPr lang="en-US" altLang="zh-CN" i="1" dirty="0" smtClean="0">
                                  <a:solidFill>
                                    <a:srgbClr val="000000"/>
                                  </a:solidFill>
                                  <a:latin typeface="Cambria Math" panose="02040503050406030204" pitchFamily="18" charset="0"/>
                                </a:rPr>
                                <m:t>𝜎</m:t>
                              </m:r>
                            </m:e>
                            <m:sub>
                              <m:r>
                                <a:rPr lang="en-US" altLang="zh-CN" i="1" dirty="0">
                                  <a:solidFill>
                                    <a:srgbClr val="000000"/>
                                  </a:solidFill>
                                  <a:latin typeface="Cambria Math" panose="02040503050406030204" pitchFamily="18" charset="0"/>
                                </a:rPr>
                                <m:t>𝑦</m:t>
                              </m:r>
                            </m:sub>
                            <m:sup>
                              <m:r>
                                <a:rPr lang="en-US" altLang="zh-CN" i="1" dirty="0">
                                  <a:solidFill>
                                    <a:srgbClr val="000000"/>
                                  </a:solidFill>
                                  <a:latin typeface="Cambria Math" panose="02040503050406030204" pitchFamily="18" charset="0"/>
                                </a:rPr>
                                <m:t>2</m:t>
                              </m:r>
                            </m:sup>
                          </m:sSubSup>
                          <m:r>
                            <a:rPr lang="en-US" altLang="zh-CN" i="1" dirty="0">
                              <a:solidFill>
                                <a:srgbClr val="000000"/>
                              </a:solidFill>
                              <a:latin typeface="Cambria Math" panose="02040503050406030204" pitchFamily="18" charset="0"/>
                            </a:rPr>
                            <m:t>+</m:t>
                          </m:r>
                          <m:sSub>
                            <m:sSubPr>
                              <m:ctrlPr>
                                <a:rPr lang="en-US" altLang="zh-CN" i="1" dirty="0">
                                  <a:solidFill>
                                    <a:srgbClr val="000000"/>
                                  </a:solidFill>
                                  <a:latin typeface="Cambria Math" panose="02040503050406030204" pitchFamily="18" charset="0"/>
                                </a:rPr>
                              </m:ctrlPr>
                            </m:sSubPr>
                            <m:e>
                              <m:r>
                                <a:rPr lang="en-US" altLang="zh-CN" i="1" dirty="0">
                                  <a:solidFill>
                                    <a:srgbClr val="000000"/>
                                  </a:solidFill>
                                  <a:latin typeface="Cambria Math" panose="02040503050406030204" pitchFamily="18" charset="0"/>
                                </a:rPr>
                                <m:t>𝐶</m:t>
                              </m:r>
                            </m:e>
                            <m:sub>
                              <m:r>
                                <a:rPr lang="en-US" altLang="zh-CN" i="1" dirty="0">
                                  <a:solidFill>
                                    <a:srgbClr val="000000"/>
                                  </a:solidFill>
                                  <a:latin typeface="Cambria Math" panose="02040503050406030204" pitchFamily="18" charset="0"/>
                                </a:rPr>
                                <m:t>2</m:t>
                              </m:r>
                            </m:sub>
                          </m:sSub>
                          <m:r>
                            <a:rPr lang="en-US" altLang="zh-CN" i="1" dirty="0">
                              <a:solidFill>
                                <a:srgbClr val="000000"/>
                              </a:solidFill>
                              <a:latin typeface="Cambria Math" panose="02040503050406030204" pitchFamily="18" charset="0"/>
                            </a:rPr>
                            <m:t>)</m:t>
                          </m:r>
                        </m:den>
                      </m:f>
                    </m:oMath>
                  </m:oMathPara>
                </a14:m>
                <a:endParaRPr lang="en-US" altLang="zh-CN" b="0" dirty="0">
                  <a:solidFill>
                    <a:srgbClr val="000000"/>
                  </a:solidFill>
                  <a:effectLst/>
                  <a:latin typeface="Consolas" panose="020B0609020204030204" pitchFamily="49" charset="0"/>
                </a:endParaRPr>
              </a:p>
            </p:txBody>
          </p:sp>
        </mc:Choice>
        <mc:Fallback xmlns="">
          <p:sp>
            <p:nvSpPr>
              <p:cNvPr id="11" name="文本框 10">
                <a:extLst>
                  <a:ext uri="{FF2B5EF4-FFF2-40B4-BE49-F238E27FC236}">
                    <a16:creationId xmlns:a16="http://schemas.microsoft.com/office/drawing/2014/main" id="{7FF2E595-9D88-E2E9-7841-C4CFFF7296D2}"/>
                  </a:ext>
                </a:extLst>
              </p:cNvPr>
              <p:cNvSpPr txBox="1">
                <a:spLocks noRot="1" noChangeAspect="1" noMove="1" noResize="1" noEditPoints="1" noAdjustHandles="1" noChangeArrowheads="1" noChangeShapeType="1" noTextEdit="1"/>
              </p:cNvSpPr>
              <p:nvPr/>
            </p:nvSpPr>
            <p:spPr>
              <a:xfrm>
                <a:off x="474133" y="3708756"/>
                <a:ext cx="6096000" cy="718851"/>
              </a:xfrm>
              <a:prstGeom prst="rect">
                <a:avLst/>
              </a:prstGeom>
              <a:blipFill>
                <a:blip r:embed="rId4"/>
                <a:stretch>
                  <a:fillRect/>
                </a:stretch>
              </a:blipFill>
            </p:spPr>
            <p:txBody>
              <a:bodyPr/>
              <a:lstStyle/>
              <a:p>
                <a:r>
                  <a:rPr lang="zh-CN" altLang="en-US">
                    <a:noFill/>
                  </a:rPr>
                  <a:t> </a:t>
                </a:r>
              </a:p>
            </p:txBody>
          </p:sp>
        </mc:Fallback>
      </mc:AlternateContent>
      <p:sp>
        <p:nvSpPr>
          <p:cNvPr id="13" name="文本框 12">
            <a:extLst>
              <a:ext uri="{FF2B5EF4-FFF2-40B4-BE49-F238E27FC236}">
                <a16:creationId xmlns:a16="http://schemas.microsoft.com/office/drawing/2014/main" id="{8F45493B-53B0-2593-8E4D-87B49F7CB60A}"/>
              </a:ext>
            </a:extLst>
          </p:cNvPr>
          <p:cNvSpPr txBox="1"/>
          <p:nvPr/>
        </p:nvSpPr>
        <p:spPr>
          <a:xfrm>
            <a:off x="908755" y="4820253"/>
            <a:ext cx="6096000" cy="369332"/>
          </a:xfrm>
          <a:prstGeom prst="rect">
            <a:avLst/>
          </a:prstGeom>
          <a:noFill/>
        </p:spPr>
        <p:txBody>
          <a:bodyPr wrap="square">
            <a:spAutoFit/>
          </a:bodyPr>
          <a:lstStyle/>
          <a:p>
            <a:pPr algn="l"/>
            <a:r>
              <a:rPr lang="en-US" altLang="zh-CN" b="1" dirty="0">
                <a:latin typeface="Helvetica Neue"/>
              </a:rPr>
              <a:t>LPIPS</a:t>
            </a:r>
            <a:r>
              <a:rPr lang="en-US" altLang="zh-CN" b="1" i="0" dirty="0">
                <a:solidFill>
                  <a:srgbClr val="000000"/>
                </a:solidFill>
                <a:effectLst/>
                <a:latin typeface="Helvetica Neue"/>
              </a:rPr>
              <a:t>↓</a:t>
            </a:r>
            <a:r>
              <a:rPr lang="zh-CN" altLang="en-US" b="1" i="0" dirty="0">
                <a:solidFill>
                  <a:srgbClr val="000000"/>
                </a:solidFill>
                <a:effectLst/>
                <a:latin typeface="Helvetica Neue"/>
              </a:rPr>
              <a:t>（</a:t>
            </a:r>
            <a:r>
              <a:rPr lang="en-US" altLang="zh-CN" b="1" i="0" dirty="0">
                <a:solidFill>
                  <a:srgbClr val="000000"/>
                </a:solidFill>
                <a:effectLst/>
                <a:latin typeface="Helvetica Neue"/>
              </a:rPr>
              <a:t>Learned Perceptual Image Patch Similarity</a:t>
            </a:r>
            <a:r>
              <a:rPr lang="zh-CN" altLang="en-US" b="1" i="0" dirty="0">
                <a:solidFill>
                  <a:srgbClr val="000000"/>
                </a:solidFill>
                <a:effectLst/>
                <a:latin typeface="Helvetica Neue"/>
              </a:rPr>
              <a:t>）</a:t>
            </a:r>
          </a:p>
        </p:txBody>
      </p:sp>
      <mc:AlternateContent xmlns:mc="http://schemas.openxmlformats.org/markup-compatibility/2006" xmlns:a14="http://schemas.microsoft.com/office/drawing/2010/main">
        <mc:Choice Requires="a14">
          <p:sp>
            <p:nvSpPr>
              <p:cNvPr id="15" name="文本框 14">
                <a:extLst>
                  <a:ext uri="{FF2B5EF4-FFF2-40B4-BE49-F238E27FC236}">
                    <a16:creationId xmlns:a16="http://schemas.microsoft.com/office/drawing/2014/main" id="{E21EFF62-DE02-9C30-107D-0917F265200C}"/>
                  </a:ext>
                </a:extLst>
              </p:cNvPr>
              <p:cNvSpPr txBox="1"/>
              <p:nvPr/>
            </p:nvSpPr>
            <p:spPr>
              <a:xfrm>
                <a:off x="618564" y="5526959"/>
                <a:ext cx="6096000" cy="89242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i="1" dirty="0" smtClean="0">
                          <a:latin typeface="Cambria Math" panose="02040503050406030204" pitchFamily="18" charset="0"/>
                        </a:rPr>
                        <m:t>𝐿𝑃𝐼𝑃𝑆</m:t>
                      </m:r>
                      <m:r>
                        <a:rPr lang="en-US" altLang="zh-CN" i="1" dirty="0" smtClean="0">
                          <a:latin typeface="Cambria Math" panose="02040503050406030204" pitchFamily="18" charset="0"/>
                        </a:rPr>
                        <m:t>(</m:t>
                      </m:r>
                      <m:r>
                        <a:rPr lang="en-US" altLang="zh-CN" b="0" i="1" dirty="0" smtClean="0">
                          <a:latin typeface="Cambria Math" panose="02040503050406030204" pitchFamily="18" charset="0"/>
                        </a:rPr>
                        <m:t>𝑥</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𝑦</m:t>
                      </m:r>
                      <m:r>
                        <a:rPr lang="en-US" altLang="zh-CN" i="1" dirty="0">
                          <a:latin typeface="Cambria Math" panose="02040503050406030204" pitchFamily="18" charset="0"/>
                        </a:rPr>
                        <m:t>)=</m:t>
                      </m:r>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𝑙</m:t>
                          </m:r>
                        </m:sub>
                        <m:sup>
                          <m:r>
                            <a:rPr lang="en-US" altLang="zh-CN" b="0" i="1" dirty="0" smtClean="0">
                              <a:latin typeface="Cambria Math" panose="02040503050406030204" pitchFamily="18" charset="0"/>
                            </a:rPr>
                            <m:t>𝐿</m:t>
                          </m:r>
                        </m:sup>
                        <m:e>
                          <m:f>
                            <m:fPr>
                              <m:ctrlPr>
                                <a:rPr lang="en-US" altLang="zh-CN" i="1" dirty="0" smtClean="0">
                                  <a:latin typeface="Cambria Math" panose="02040503050406030204" pitchFamily="18" charset="0"/>
                                </a:rPr>
                              </m:ctrlPr>
                            </m:fPr>
                            <m:num>
                              <m:r>
                                <a:rPr lang="en-US" altLang="zh-CN" b="0" i="1" dirty="0" smtClean="0">
                                  <a:latin typeface="Cambria Math" panose="02040503050406030204" pitchFamily="18" charset="0"/>
                                </a:rPr>
                                <m:t>1</m:t>
                              </m:r>
                            </m:num>
                            <m:den>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𝐻</m:t>
                                  </m:r>
                                </m:e>
                                <m:sub>
                                  <m:r>
                                    <a:rPr lang="en-US" altLang="zh-CN" b="0" i="1" dirty="0" smtClean="0">
                                      <a:latin typeface="Cambria Math" panose="02040503050406030204" pitchFamily="18" charset="0"/>
                                    </a:rPr>
                                    <m:t>𝑙</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𝑊</m:t>
                                  </m:r>
                                </m:e>
                                <m:sub>
                                  <m:r>
                                    <a:rPr lang="en-US" altLang="zh-CN" b="0" i="1" dirty="0" smtClean="0">
                                      <a:latin typeface="Cambria Math" panose="02040503050406030204" pitchFamily="18" charset="0"/>
                                    </a:rPr>
                                    <m:t>𝑙</m:t>
                                  </m:r>
                                </m:sub>
                              </m:sSub>
                            </m:den>
                          </m:f>
                        </m:e>
                      </m:nary>
                      <m:nary>
                        <m:naryPr>
                          <m:chr m:val="∑"/>
                          <m:ctrlPr>
                            <a:rPr lang="en-US" altLang="zh-CN" i="1" dirty="0" smtClean="0">
                              <a:latin typeface="Cambria Math" panose="02040503050406030204" pitchFamily="18" charset="0"/>
                            </a:rPr>
                          </m:ctrlPr>
                        </m:naryPr>
                        <m:sub>
                          <m:r>
                            <m:rPr>
                              <m:brk m:alnAt="23"/>
                            </m:rPr>
                            <a:rPr lang="en-US" altLang="zh-CN" b="0" i="1" dirty="0" smtClean="0">
                              <a:latin typeface="Cambria Math" panose="02040503050406030204" pitchFamily="18" charset="0"/>
                            </a:rPr>
                            <m:t>h</m:t>
                          </m:r>
                          <m:r>
                            <a:rPr lang="en-US" altLang="zh-CN" b="0" i="1" dirty="0" smtClean="0">
                              <a:latin typeface="Cambria Math" panose="02040503050406030204" pitchFamily="18" charset="0"/>
                            </a:rPr>
                            <m:t>,</m:t>
                          </m:r>
                          <m:r>
                            <a:rPr lang="en-US" altLang="zh-CN" b="0" i="1" dirty="0" smtClean="0">
                              <a:latin typeface="Cambria Math" panose="02040503050406030204" pitchFamily="18" charset="0"/>
                            </a:rPr>
                            <m:t>𝑤</m:t>
                          </m:r>
                        </m:sub>
                        <m:sup>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𝐻</m:t>
                              </m:r>
                            </m:e>
                            <m:sub>
                              <m:r>
                                <a:rPr lang="en-US" altLang="zh-CN" b="0" i="1" dirty="0" smtClean="0">
                                  <a:latin typeface="Cambria Math" panose="02040503050406030204" pitchFamily="18" charset="0"/>
                                </a:rPr>
                                <m:t>𝑙</m:t>
                              </m:r>
                            </m:sub>
                          </m:sSub>
                          <m:sSub>
                            <m:sSubPr>
                              <m:ctrlPr>
                                <a:rPr lang="en-US" altLang="zh-CN" b="0" i="1" dirty="0" smtClean="0">
                                  <a:latin typeface="Cambria Math" panose="02040503050406030204" pitchFamily="18" charset="0"/>
                                </a:rPr>
                              </m:ctrlPr>
                            </m:sSubPr>
                            <m:e>
                              <m:r>
                                <a:rPr lang="en-US" altLang="zh-CN" b="0" i="1" dirty="0" smtClean="0">
                                  <a:latin typeface="Cambria Math" panose="02040503050406030204" pitchFamily="18" charset="0"/>
                                </a:rPr>
                                <m:t>𝑊</m:t>
                              </m:r>
                            </m:e>
                            <m:sub>
                              <m:r>
                                <a:rPr lang="en-US" altLang="zh-CN" b="0" i="1" dirty="0" smtClean="0">
                                  <a:latin typeface="Cambria Math" panose="02040503050406030204" pitchFamily="18" charset="0"/>
                                </a:rPr>
                                <m:t>𝑙</m:t>
                              </m:r>
                            </m:sub>
                          </m:sSub>
                        </m:sup>
                        <m:e>
                          <m:sSubSup>
                            <m:sSubSupPr>
                              <m:ctrlPr>
                                <a:rPr lang="en-US" altLang="zh-CN" b="0" i="1" dirty="0" smtClean="0">
                                  <a:latin typeface="Cambria Math" panose="02040503050406030204" pitchFamily="18" charset="0"/>
                                </a:rPr>
                              </m:ctrlPr>
                            </m:sSubSupPr>
                            <m:e>
                              <m:d>
                                <m:dPr>
                                  <m:begChr m:val="‖"/>
                                  <m:endChr m:val="‖"/>
                                  <m:ctrlPr>
                                    <a:rPr lang="en-US" altLang="zh-CN" i="1" dirty="0" smtClean="0">
                                      <a:latin typeface="Cambria Math" panose="02040503050406030204" pitchFamily="18" charset="0"/>
                                    </a:rPr>
                                  </m:ctrlPr>
                                </m:dPr>
                                <m:e>
                                  <m:sSub>
                                    <m:sSubPr>
                                      <m:ctrlPr>
                                        <a:rPr lang="en-US" altLang="zh-CN" i="1" dirty="0">
                                          <a:latin typeface="Cambria Math" panose="02040503050406030204" pitchFamily="18" charset="0"/>
                                        </a:rPr>
                                      </m:ctrlPr>
                                    </m:sSubPr>
                                    <m:e>
                                      <m:r>
                                        <a:rPr lang="en-US" altLang="zh-CN" i="1" dirty="0">
                                          <a:latin typeface="Cambria Math" panose="02040503050406030204" pitchFamily="18" charset="0"/>
                                        </a:rPr>
                                        <m:t>𝑤</m:t>
                                      </m:r>
                                    </m:e>
                                    <m:sub>
                                      <m:r>
                                        <a:rPr lang="en-US" altLang="zh-CN" i="1" dirty="0">
                                          <a:latin typeface="Cambria Math" panose="02040503050406030204" pitchFamily="18" charset="0"/>
                                        </a:rPr>
                                        <m:t>𝑙</m:t>
                                      </m:r>
                                    </m:sub>
                                  </m:sSub>
                                  <m:r>
                                    <a:rPr lang="en-US" altLang="zh-CN" i="1" dirty="0" smtClean="0">
                                      <a:latin typeface="Cambria Math" panose="02040503050406030204" pitchFamily="18" charset="0"/>
                                    </a:rPr>
                                    <m:t>⊙</m:t>
                                  </m:r>
                                  <m:d>
                                    <m:dPr>
                                      <m:ctrlPr>
                                        <a:rPr lang="en-US" altLang="zh-CN" i="1" dirty="0">
                                          <a:latin typeface="Cambria Math" panose="02040503050406030204" pitchFamily="18" charset="0"/>
                                        </a:rPr>
                                      </m:ctrlPr>
                                    </m:dPr>
                                    <m:e>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𝑥</m:t>
                                          </m:r>
                                        </m:e>
                                        <m:sub>
                                          <m:r>
                                            <a:rPr lang="en-US" altLang="zh-CN" i="1" dirty="0">
                                              <a:latin typeface="Cambria Math" panose="02040503050406030204" pitchFamily="18" charset="0"/>
                                            </a:rPr>
                                            <m:t>h</m:t>
                                          </m:r>
                                          <m:r>
                                            <a:rPr lang="en-US" altLang="zh-CN" b="0" i="1" dirty="0" smtClean="0">
                                              <a:latin typeface="Cambria Math" panose="02040503050406030204" pitchFamily="18" charset="0"/>
                                            </a:rPr>
                                            <m:t>𝑤</m:t>
                                          </m:r>
                                        </m:sub>
                                        <m:sup>
                                          <m:r>
                                            <a:rPr lang="en-US" altLang="zh-CN" i="1" dirty="0">
                                              <a:latin typeface="Cambria Math" panose="02040503050406030204" pitchFamily="18" charset="0"/>
                                            </a:rPr>
                                            <m:t>𝑙</m:t>
                                          </m:r>
                                        </m:sup>
                                      </m:sSubSup>
                                      <m:r>
                                        <a:rPr lang="en-US" altLang="zh-CN" b="0" i="1" dirty="0" smtClean="0">
                                          <a:latin typeface="Cambria Math" panose="02040503050406030204" pitchFamily="18" charset="0"/>
                                        </a:rPr>
                                        <m:t>−</m:t>
                                      </m:r>
                                      <m:sSubSup>
                                        <m:sSubSupPr>
                                          <m:ctrlPr>
                                            <a:rPr lang="en-US" altLang="zh-CN" i="1" dirty="0">
                                              <a:latin typeface="Cambria Math" panose="02040503050406030204" pitchFamily="18" charset="0"/>
                                            </a:rPr>
                                          </m:ctrlPr>
                                        </m:sSubSupPr>
                                        <m:e>
                                          <m:r>
                                            <a:rPr lang="en-US" altLang="zh-CN" i="1" dirty="0">
                                              <a:latin typeface="Cambria Math" panose="02040503050406030204" pitchFamily="18" charset="0"/>
                                            </a:rPr>
                                            <m:t>𝑦</m:t>
                                          </m:r>
                                        </m:e>
                                        <m:sub>
                                          <m:r>
                                            <a:rPr lang="en-US" altLang="zh-CN" i="1" dirty="0">
                                              <a:latin typeface="Cambria Math" panose="02040503050406030204" pitchFamily="18" charset="0"/>
                                            </a:rPr>
                                            <m:t>h</m:t>
                                          </m:r>
                                          <m:r>
                                            <a:rPr lang="en-US" altLang="zh-CN" b="0" i="1" dirty="0" smtClean="0">
                                              <a:latin typeface="Cambria Math" panose="02040503050406030204" pitchFamily="18" charset="0"/>
                                            </a:rPr>
                                            <m:t>𝑤</m:t>
                                          </m:r>
                                        </m:sub>
                                        <m:sup>
                                          <m:r>
                                            <a:rPr lang="en-US" altLang="zh-CN" i="1" dirty="0">
                                              <a:latin typeface="Cambria Math" panose="02040503050406030204" pitchFamily="18" charset="0"/>
                                            </a:rPr>
                                            <m:t>𝑙</m:t>
                                          </m:r>
                                        </m:sup>
                                      </m:sSubSup>
                                    </m:e>
                                  </m:d>
                                </m:e>
                              </m:d>
                            </m:e>
                            <m:sub>
                              <m:r>
                                <a:rPr lang="en-US" altLang="zh-CN" b="0" i="1" dirty="0" smtClean="0">
                                  <a:latin typeface="Cambria Math" panose="02040503050406030204" pitchFamily="18" charset="0"/>
                                </a:rPr>
                                <m:t>2</m:t>
                              </m:r>
                            </m:sub>
                            <m:sup>
                              <m:r>
                                <a:rPr lang="en-US" altLang="zh-CN" b="0" i="1" dirty="0" smtClean="0">
                                  <a:latin typeface="Cambria Math" panose="02040503050406030204" pitchFamily="18" charset="0"/>
                                </a:rPr>
                                <m:t>2</m:t>
                              </m:r>
                            </m:sup>
                          </m:sSubSup>
                        </m:e>
                      </m:nary>
                    </m:oMath>
                  </m:oMathPara>
                </a14:m>
                <a:endParaRPr lang="zh-CN" altLang="en-US" dirty="0"/>
              </a:p>
            </p:txBody>
          </p:sp>
        </mc:Choice>
        <mc:Fallback xmlns="">
          <p:sp>
            <p:nvSpPr>
              <p:cNvPr id="15" name="文本框 14">
                <a:extLst>
                  <a:ext uri="{FF2B5EF4-FFF2-40B4-BE49-F238E27FC236}">
                    <a16:creationId xmlns:a16="http://schemas.microsoft.com/office/drawing/2014/main" id="{E21EFF62-DE02-9C30-107D-0917F265200C}"/>
                  </a:ext>
                </a:extLst>
              </p:cNvPr>
              <p:cNvSpPr txBox="1">
                <a:spLocks noRot="1" noChangeAspect="1" noMove="1" noResize="1" noEditPoints="1" noAdjustHandles="1" noChangeArrowheads="1" noChangeShapeType="1" noTextEdit="1"/>
              </p:cNvSpPr>
              <p:nvPr/>
            </p:nvSpPr>
            <p:spPr>
              <a:xfrm>
                <a:off x="618564" y="5526959"/>
                <a:ext cx="6096000" cy="892424"/>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7" name="文本框 16">
                <a:extLst>
                  <a:ext uri="{FF2B5EF4-FFF2-40B4-BE49-F238E27FC236}">
                    <a16:creationId xmlns:a16="http://schemas.microsoft.com/office/drawing/2014/main" id="{CB57E215-4DDA-4AEE-9BB7-324CBD3744A3}"/>
                  </a:ext>
                </a:extLst>
              </p:cNvPr>
              <p:cNvSpPr txBox="1"/>
              <p:nvPr/>
            </p:nvSpPr>
            <p:spPr>
              <a:xfrm>
                <a:off x="3860801" y="3932227"/>
                <a:ext cx="6096000" cy="369332"/>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sSub>
                        <m:sSubPr>
                          <m:ctrlPr>
                            <a:rPr lang="it-IT" altLang="zh-CN" i="1" dirty="0" smtClean="0">
                              <a:latin typeface="Cambria Math" panose="02040503050406030204" pitchFamily="18" charset="0"/>
                            </a:rPr>
                          </m:ctrlPr>
                        </m:sSubPr>
                        <m:e>
                          <m:r>
                            <a:rPr lang="it-IT" altLang="zh-CN" i="1" dirty="0" smtClean="0">
                              <a:latin typeface="Cambria Math" panose="02040503050406030204" pitchFamily="18" charset="0"/>
                            </a:rPr>
                            <m:t>𝐶</m:t>
                          </m:r>
                        </m:e>
                        <m:sub>
                          <m:r>
                            <a:rPr lang="it-IT" altLang="zh-CN" i="1" dirty="0" smtClean="0">
                              <a:latin typeface="Cambria Math" panose="02040503050406030204" pitchFamily="18" charset="0"/>
                            </a:rPr>
                            <m:t>𝑖</m:t>
                          </m:r>
                        </m:sub>
                      </m:sSub>
                      <m:r>
                        <a:rPr lang="it-IT" altLang="zh-CN" i="1" dirty="0" smtClean="0">
                          <a:latin typeface="Cambria Math" panose="02040503050406030204" pitchFamily="18" charset="0"/>
                        </a:rPr>
                        <m:t>=</m:t>
                      </m:r>
                      <m:sSup>
                        <m:sSupPr>
                          <m:ctrlPr>
                            <a:rPr lang="it-IT" altLang="zh-CN" i="1" dirty="0" smtClean="0">
                              <a:latin typeface="Cambria Math" panose="02040503050406030204" pitchFamily="18" charset="0"/>
                            </a:rPr>
                          </m:ctrlPr>
                        </m:sSupPr>
                        <m:e>
                          <m:d>
                            <m:dPr>
                              <m:ctrlPr>
                                <a:rPr lang="it-IT" altLang="zh-CN" i="1" dirty="0" smtClean="0">
                                  <a:latin typeface="Cambria Math" panose="02040503050406030204" pitchFamily="18" charset="0"/>
                                </a:rPr>
                              </m:ctrlPr>
                            </m:dPr>
                            <m:e>
                              <m:sSub>
                                <m:sSubPr>
                                  <m:ctrlPr>
                                    <a:rPr lang="it-IT" altLang="zh-CN" i="1" dirty="0" smtClean="0">
                                      <a:latin typeface="Cambria Math" panose="02040503050406030204" pitchFamily="18" charset="0"/>
                                    </a:rPr>
                                  </m:ctrlPr>
                                </m:sSubPr>
                                <m:e>
                                  <m:r>
                                    <a:rPr lang="it-IT" altLang="zh-CN" i="1" dirty="0" smtClean="0">
                                      <a:latin typeface="Cambria Math" panose="02040503050406030204" pitchFamily="18" charset="0"/>
                                    </a:rPr>
                                    <m:t>𝐾</m:t>
                                  </m:r>
                                </m:e>
                                <m:sub>
                                  <m:r>
                                    <a:rPr lang="it-IT" altLang="zh-CN" i="1" dirty="0" smtClean="0">
                                      <a:latin typeface="Cambria Math" panose="02040503050406030204" pitchFamily="18" charset="0"/>
                                    </a:rPr>
                                    <m:t>𝑖</m:t>
                                  </m:r>
                                </m:sub>
                              </m:sSub>
                              <m:r>
                                <a:rPr lang="it-IT" altLang="zh-CN" i="1" dirty="0" smtClean="0">
                                  <a:latin typeface="Cambria Math" panose="02040503050406030204" pitchFamily="18" charset="0"/>
                                </a:rPr>
                                <m:t>𝐿</m:t>
                              </m:r>
                            </m:e>
                          </m:d>
                        </m:e>
                        <m:sup>
                          <m:r>
                            <a:rPr lang="it-IT" altLang="zh-CN" i="1" dirty="0" smtClean="0">
                              <a:latin typeface="Cambria Math" panose="02040503050406030204" pitchFamily="18" charset="0"/>
                            </a:rPr>
                            <m:t>2</m:t>
                          </m:r>
                        </m:sup>
                      </m:sSup>
                    </m:oMath>
                  </m:oMathPara>
                </a14:m>
                <a:endParaRPr lang="zh-CN" altLang="en-US" dirty="0"/>
              </a:p>
            </p:txBody>
          </p:sp>
        </mc:Choice>
        <mc:Fallback xmlns="">
          <p:sp>
            <p:nvSpPr>
              <p:cNvPr id="17" name="文本框 16">
                <a:extLst>
                  <a:ext uri="{FF2B5EF4-FFF2-40B4-BE49-F238E27FC236}">
                    <a16:creationId xmlns:a16="http://schemas.microsoft.com/office/drawing/2014/main" id="{CB57E215-4DDA-4AEE-9BB7-324CBD3744A3}"/>
                  </a:ext>
                </a:extLst>
              </p:cNvPr>
              <p:cNvSpPr txBox="1">
                <a:spLocks noRot="1" noChangeAspect="1" noMove="1" noResize="1" noEditPoints="1" noAdjustHandles="1" noChangeArrowheads="1" noChangeShapeType="1" noTextEdit="1"/>
              </p:cNvSpPr>
              <p:nvPr/>
            </p:nvSpPr>
            <p:spPr>
              <a:xfrm>
                <a:off x="3860801" y="3932227"/>
                <a:ext cx="6096000" cy="369332"/>
              </a:xfrm>
              <a:prstGeom prst="rect">
                <a:avLst/>
              </a:prstGeom>
              <a:blipFill>
                <a:blip r:embed="rId6"/>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07535509"/>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tgtEl>
                                        <p:attrNameLst>
                                          <p:attrName>style.visibility</p:attrName>
                                        </p:attrNameLst>
                                      </p:cBhvr>
                                      <p:to>
                                        <p:strVal val="visible"/>
                                      </p:to>
                                    </p:set>
                                    <p:animEffect transition="in" filter="fade">
                                      <p:cBhvr>
                                        <p:cTn id="18" dur="500"/>
                                        <p:tgtEl>
                                          <p:spTgt spid="11"/>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500"/>
                                        <p:tgtEl>
                                          <p:spTgt spid="13"/>
                                        </p:tgtEl>
                                      </p:cBhvr>
                                    </p:animEffect>
                                  </p:childTnLst>
                                </p:cTn>
                              </p:par>
                              <p:par>
                                <p:cTn id="27" presetID="10" presetClass="entr" presetSubtype="0" fill="hold" grpId="0" nodeType="withEffect">
                                  <p:stCondLst>
                                    <p:cond delay="0"/>
                                  </p:stCondLst>
                                  <p:childTnLst>
                                    <p:set>
                                      <p:cBhvr>
                                        <p:cTn id="28" dur="1" fill="hold">
                                          <p:stCondLst>
                                            <p:cond delay="0"/>
                                          </p:stCondLst>
                                        </p:cTn>
                                        <p:tgtEl>
                                          <p:spTgt spid="15"/>
                                        </p:tgtEl>
                                        <p:attrNameLst>
                                          <p:attrName>style.visibility</p:attrName>
                                        </p:attrNameLst>
                                      </p:cBhvr>
                                      <p:to>
                                        <p:strVal val="visible"/>
                                      </p:to>
                                    </p:set>
                                    <p:animEffect transition="in" filter="fade">
                                      <p:cBhvr>
                                        <p:cTn id="2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9" grpId="0"/>
      <p:bldP spid="11" grpId="0"/>
      <p:bldP spid="13" grpId="0"/>
      <p:bldP spid="15" grpId="0"/>
      <p:bldP spid="1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543A49-5F7E-7C16-4B9D-C444A5482640}"/>
              </a:ext>
            </a:extLst>
          </p:cNvPr>
          <p:cNvSpPr txBox="1"/>
          <p:nvPr/>
        </p:nvSpPr>
        <p:spPr>
          <a:xfrm>
            <a:off x="618564" y="311696"/>
            <a:ext cx="2271391"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Limitations</a:t>
            </a:r>
            <a:endParaRPr lang="zh-CN" altLang="en-US" sz="3200" dirty="0"/>
          </a:p>
        </p:txBody>
      </p:sp>
      <p:sp>
        <p:nvSpPr>
          <p:cNvPr id="4" name="文本框 3">
            <a:extLst>
              <a:ext uri="{FF2B5EF4-FFF2-40B4-BE49-F238E27FC236}">
                <a16:creationId xmlns:a16="http://schemas.microsoft.com/office/drawing/2014/main" id="{F804D3FB-A63D-A10B-4976-02D22EC34DA7}"/>
              </a:ext>
            </a:extLst>
          </p:cNvPr>
          <p:cNvSpPr txBox="1"/>
          <p:nvPr/>
        </p:nvSpPr>
        <p:spPr>
          <a:xfrm>
            <a:off x="750277" y="2101632"/>
            <a:ext cx="10688688" cy="3046988"/>
          </a:xfrm>
          <a:prstGeom prst="rect">
            <a:avLst/>
          </a:prstGeom>
          <a:noFill/>
        </p:spPr>
        <p:txBody>
          <a:bodyPr wrap="square">
            <a:spAutoFit/>
          </a:bodyPr>
          <a:lstStyle/>
          <a:p>
            <a:pPr marL="285750" indent="-28575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 Both training and inferencing are </a:t>
            </a:r>
            <a:r>
              <a:rPr lang="en-US" altLang="zh-CN" sz="2400" b="1" dirty="0">
                <a:solidFill>
                  <a:srgbClr val="FF0000"/>
                </a:solidFill>
                <a:latin typeface="Times New Roman" panose="02020603050405020304" pitchFamily="18" charset="0"/>
                <a:cs typeface="Times New Roman" panose="02020603050405020304" pitchFamily="18" charset="0"/>
              </a:rPr>
              <a:t>slow</a:t>
            </a:r>
            <a:r>
              <a:rPr lang="en-US" altLang="zh-CN"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l"/>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 Only work on </a:t>
            </a:r>
            <a:r>
              <a:rPr lang="en-US" altLang="zh-CN" sz="2400" b="1" dirty="0">
                <a:solidFill>
                  <a:srgbClr val="FF0000"/>
                </a:solidFill>
                <a:latin typeface="Times New Roman" panose="02020603050405020304" pitchFamily="18" charset="0"/>
                <a:cs typeface="Times New Roman" panose="02020603050405020304" pitchFamily="18" charset="0"/>
              </a:rPr>
              <a:t>static scene</a:t>
            </a:r>
            <a:r>
              <a:rPr lang="en-US" altLang="zh-CN" sz="2400" dirty="0">
                <a:latin typeface="Times New Roman" panose="02020603050405020304" pitchFamily="18" charset="0"/>
                <a:cs typeface="Times New Roman" panose="02020603050405020304" pitchFamily="18" charset="0"/>
              </a:rPr>
              <a:t>.</a:t>
            </a:r>
          </a:p>
          <a:p>
            <a:pPr marL="285750" indent="-285750">
              <a:buFont typeface="Wingdings" panose="05000000000000000000" pitchFamily="2" charset="2"/>
              <a:buChar char="l"/>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 Bad treating with light for certain materials and scene.</a:t>
            </a:r>
          </a:p>
          <a:p>
            <a:pPr marL="285750" indent="-285750">
              <a:buFont typeface="Wingdings" panose="05000000000000000000" pitchFamily="2" charset="2"/>
              <a:buChar char="l"/>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 Each trained model could only represent </a:t>
            </a:r>
            <a:r>
              <a:rPr lang="en-US" altLang="zh-CN" sz="2400" b="1" dirty="0">
                <a:solidFill>
                  <a:srgbClr val="FF0000"/>
                </a:solidFill>
                <a:latin typeface="Times New Roman" panose="02020603050405020304" pitchFamily="18" charset="0"/>
                <a:cs typeface="Times New Roman" panose="02020603050405020304" pitchFamily="18" charset="0"/>
              </a:rPr>
              <a:t>one single scene</a:t>
            </a:r>
            <a:r>
              <a:rPr lang="en-US" altLang="zh-CN" sz="2400" dirty="0">
                <a:latin typeface="Times New Roman" panose="02020603050405020304" pitchFamily="18" charset="0"/>
                <a:cs typeface="Times New Roman" panose="02020603050405020304" pitchFamily="18" charset="0"/>
              </a:rPr>
              <a:t>, without the ability of  generalization.</a:t>
            </a:r>
            <a:endParaRPr lang="zh-CN" altLang="en-US" sz="24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535621753"/>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animEffect transition="in" filter="fade">
                                      <p:cBhvr>
                                        <p:cTn id="7" dur="500"/>
                                        <p:tgtEl>
                                          <p:spTgt spid="4">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xEl>
                                              <p:pRg st="2" end="2"/>
                                            </p:txEl>
                                          </p:spTgt>
                                        </p:tgtEl>
                                        <p:attrNameLst>
                                          <p:attrName>style.visibility</p:attrName>
                                        </p:attrNameLst>
                                      </p:cBhvr>
                                      <p:to>
                                        <p:strVal val="visible"/>
                                      </p:to>
                                    </p:set>
                                    <p:animEffect transition="in" filter="fade">
                                      <p:cBhvr>
                                        <p:cTn id="12" dur="500"/>
                                        <p:tgtEl>
                                          <p:spTgt spid="4">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4">
                                            <p:txEl>
                                              <p:pRg st="4" end="4"/>
                                            </p:txEl>
                                          </p:spTgt>
                                        </p:tgtEl>
                                        <p:attrNameLst>
                                          <p:attrName>style.visibility</p:attrName>
                                        </p:attrNameLst>
                                      </p:cBhvr>
                                      <p:to>
                                        <p:strVal val="visible"/>
                                      </p:to>
                                    </p:set>
                                    <p:animEffect transition="in" filter="fade">
                                      <p:cBhvr>
                                        <p:cTn id="17" dur="500"/>
                                        <p:tgtEl>
                                          <p:spTgt spid="4">
                                            <p:txEl>
                                              <p:pRg st="4" end="4"/>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4">
                                            <p:txEl>
                                              <p:pRg st="6" end="6"/>
                                            </p:txEl>
                                          </p:spTgt>
                                        </p:tgtEl>
                                        <p:attrNameLst>
                                          <p:attrName>style.visibility</p:attrName>
                                        </p:attrNameLst>
                                      </p:cBhvr>
                                      <p:to>
                                        <p:strVal val="visible"/>
                                      </p:to>
                                    </p:set>
                                    <p:animEffect transition="in" filter="fade">
                                      <p:cBhvr>
                                        <p:cTn id="22" dur="500"/>
                                        <p:tgtEl>
                                          <p:spTgt spid="4">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a:extLst>
              <a:ext uri="{FF2B5EF4-FFF2-40B4-BE49-F238E27FC236}">
                <a16:creationId xmlns:a16="http://schemas.microsoft.com/office/drawing/2014/main" id="{02AB8501-080A-EAAE-A92F-7D23F1C7BC51}"/>
              </a:ext>
            </a:extLst>
          </p:cNvPr>
          <p:cNvGrpSpPr/>
          <p:nvPr/>
        </p:nvGrpSpPr>
        <p:grpSpPr>
          <a:xfrm>
            <a:off x="3704851" y="1695450"/>
            <a:ext cx="4754376" cy="2150351"/>
            <a:chOff x="2855913" y="-477838"/>
            <a:chExt cx="5757862" cy="2501900"/>
          </a:xfrm>
          <a:solidFill>
            <a:schemeClr val="accent1"/>
          </a:solidFill>
        </p:grpSpPr>
        <p:sp>
          <p:nvSpPr>
            <p:cNvPr id="5" name="Freeform 5">
              <a:extLst>
                <a:ext uri="{FF2B5EF4-FFF2-40B4-BE49-F238E27FC236}">
                  <a16:creationId xmlns:a16="http://schemas.microsoft.com/office/drawing/2014/main" id="{E3A3EABE-36A9-9B29-69BB-E081A409A0D0}"/>
                </a:ext>
              </a:extLst>
            </p:cNvPr>
            <p:cNvSpPr>
              <a:spLocks/>
            </p:cNvSpPr>
            <p:nvPr/>
          </p:nvSpPr>
          <p:spPr bwMode="auto">
            <a:xfrm>
              <a:off x="2855913" y="76200"/>
              <a:ext cx="1317625" cy="1687513"/>
            </a:xfrm>
            <a:custGeom>
              <a:avLst/>
              <a:gdLst>
                <a:gd name="T0" fmla="*/ 557 w 702"/>
                <a:gd name="T1" fmla="*/ 136 h 898"/>
                <a:gd name="T2" fmla="*/ 681 w 702"/>
                <a:gd name="T3" fmla="*/ 72 h 898"/>
                <a:gd name="T4" fmla="*/ 700 w 702"/>
                <a:gd name="T5" fmla="*/ 55 h 898"/>
                <a:gd name="T6" fmla="*/ 673 w 702"/>
                <a:gd name="T7" fmla="*/ 31 h 898"/>
                <a:gd name="T8" fmla="*/ 656 w 702"/>
                <a:gd name="T9" fmla="*/ 16 h 898"/>
                <a:gd name="T10" fmla="*/ 569 w 702"/>
                <a:gd name="T11" fmla="*/ 21 h 898"/>
                <a:gd name="T12" fmla="*/ 286 w 702"/>
                <a:gd name="T13" fmla="*/ 79 h 898"/>
                <a:gd name="T14" fmla="*/ 38 w 702"/>
                <a:gd name="T15" fmla="*/ 130 h 898"/>
                <a:gd name="T16" fmla="*/ 4 w 702"/>
                <a:gd name="T17" fmla="*/ 193 h 898"/>
                <a:gd name="T18" fmla="*/ 34 w 702"/>
                <a:gd name="T19" fmla="*/ 231 h 898"/>
                <a:gd name="T20" fmla="*/ 216 w 702"/>
                <a:gd name="T21" fmla="*/ 210 h 898"/>
                <a:gd name="T22" fmla="*/ 381 w 702"/>
                <a:gd name="T23" fmla="*/ 176 h 898"/>
                <a:gd name="T24" fmla="*/ 374 w 702"/>
                <a:gd name="T25" fmla="*/ 216 h 898"/>
                <a:gd name="T26" fmla="*/ 351 w 702"/>
                <a:gd name="T27" fmla="*/ 487 h 898"/>
                <a:gd name="T28" fmla="*/ 338 w 702"/>
                <a:gd name="T29" fmla="*/ 716 h 898"/>
                <a:gd name="T30" fmla="*/ 329 w 702"/>
                <a:gd name="T31" fmla="*/ 755 h 898"/>
                <a:gd name="T32" fmla="*/ 350 w 702"/>
                <a:gd name="T33" fmla="*/ 771 h 898"/>
                <a:gd name="T34" fmla="*/ 350 w 702"/>
                <a:gd name="T35" fmla="*/ 799 h 898"/>
                <a:gd name="T36" fmla="*/ 345 w 702"/>
                <a:gd name="T37" fmla="*/ 843 h 898"/>
                <a:gd name="T38" fmla="*/ 358 w 702"/>
                <a:gd name="T39" fmla="*/ 840 h 898"/>
                <a:gd name="T40" fmla="*/ 397 w 702"/>
                <a:gd name="T41" fmla="*/ 885 h 898"/>
                <a:gd name="T42" fmla="*/ 402 w 702"/>
                <a:gd name="T43" fmla="*/ 896 h 898"/>
                <a:gd name="T44" fmla="*/ 412 w 702"/>
                <a:gd name="T45" fmla="*/ 870 h 898"/>
                <a:gd name="T46" fmla="*/ 427 w 702"/>
                <a:gd name="T47" fmla="*/ 828 h 898"/>
                <a:gd name="T48" fmla="*/ 444 w 702"/>
                <a:gd name="T49" fmla="*/ 704 h 898"/>
                <a:gd name="T50" fmla="*/ 534 w 702"/>
                <a:gd name="T51" fmla="*/ 164 h 898"/>
                <a:gd name="T52" fmla="*/ 557 w 702"/>
                <a:gd name="T53" fmla="*/ 136 h 8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702" h="898">
                  <a:moveTo>
                    <a:pt x="557" y="136"/>
                  </a:moveTo>
                  <a:cubicBezTo>
                    <a:pt x="599" y="117"/>
                    <a:pt x="649" y="111"/>
                    <a:pt x="681" y="72"/>
                  </a:cubicBezTo>
                  <a:cubicBezTo>
                    <a:pt x="686" y="65"/>
                    <a:pt x="702" y="68"/>
                    <a:pt x="700" y="55"/>
                  </a:cubicBezTo>
                  <a:cubicBezTo>
                    <a:pt x="698" y="40"/>
                    <a:pt x="685" y="35"/>
                    <a:pt x="673" y="31"/>
                  </a:cubicBezTo>
                  <a:cubicBezTo>
                    <a:pt x="666" y="27"/>
                    <a:pt x="680" y="0"/>
                    <a:pt x="656" y="16"/>
                  </a:cubicBezTo>
                  <a:cubicBezTo>
                    <a:pt x="627" y="16"/>
                    <a:pt x="598" y="15"/>
                    <a:pt x="569" y="21"/>
                  </a:cubicBezTo>
                  <a:cubicBezTo>
                    <a:pt x="475" y="41"/>
                    <a:pt x="380" y="60"/>
                    <a:pt x="286" y="79"/>
                  </a:cubicBezTo>
                  <a:cubicBezTo>
                    <a:pt x="203" y="96"/>
                    <a:pt x="121" y="114"/>
                    <a:pt x="38" y="130"/>
                  </a:cubicBezTo>
                  <a:cubicBezTo>
                    <a:pt x="0" y="138"/>
                    <a:pt x="7" y="167"/>
                    <a:pt x="4" y="193"/>
                  </a:cubicBezTo>
                  <a:cubicBezTo>
                    <a:pt x="1" y="216"/>
                    <a:pt x="12" y="226"/>
                    <a:pt x="34" y="231"/>
                  </a:cubicBezTo>
                  <a:cubicBezTo>
                    <a:pt x="98" y="247"/>
                    <a:pt x="156" y="221"/>
                    <a:pt x="216" y="210"/>
                  </a:cubicBezTo>
                  <a:cubicBezTo>
                    <a:pt x="271" y="201"/>
                    <a:pt x="324" y="180"/>
                    <a:pt x="381" y="176"/>
                  </a:cubicBezTo>
                  <a:cubicBezTo>
                    <a:pt x="378" y="192"/>
                    <a:pt x="375" y="204"/>
                    <a:pt x="374" y="216"/>
                  </a:cubicBezTo>
                  <a:cubicBezTo>
                    <a:pt x="362" y="306"/>
                    <a:pt x="365" y="397"/>
                    <a:pt x="351" y="487"/>
                  </a:cubicBezTo>
                  <a:cubicBezTo>
                    <a:pt x="338" y="562"/>
                    <a:pt x="341" y="640"/>
                    <a:pt x="338" y="716"/>
                  </a:cubicBezTo>
                  <a:cubicBezTo>
                    <a:pt x="335" y="729"/>
                    <a:pt x="333" y="742"/>
                    <a:pt x="329" y="755"/>
                  </a:cubicBezTo>
                  <a:cubicBezTo>
                    <a:pt x="324" y="776"/>
                    <a:pt x="336" y="774"/>
                    <a:pt x="350" y="771"/>
                  </a:cubicBezTo>
                  <a:cubicBezTo>
                    <a:pt x="345" y="781"/>
                    <a:pt x="350" y="790"/>
                    <a:pt x="350" y="799"/>
                  </a:cubicBezTo>
                  <a:cubicBezTo>
                    <a:pt x="344" y="813"/>
                    <a:pt x="341" y="829"/>
                    <a:pt x="345" y="843"/>
                  </a:cubicBezTo>
                  <a:cubicBezTo>
                    <a:pt x="349" y="859"/>
                    <a:pt x="352" y="835"/>
                    <a:pt x="358" y="840"/>
                  </a:cubicBezTo>
                  <a:cubicBezTo>
                    <a:pt x="381" y="847"/>
                    <a:pt x="379" y="875"/>
                    <a:pt x="397" y="885"/>
                  </a:cubicBezTo>
                  <a:cubicBezTo>
                    <a:pt x="397" y="889"/>
                    <a:pt x="398" y="898"/>
                    <a:pt x="402" y="896"/>
                  </a:cubicBezTo>
                  <a:cubicBezTo>
                    <a:pt x="413" y="891"/>
                    <a:pt x="411" y="879"/>
                    <a:pt x="412" y="870"/>
                  </a:cubicBezTo>
                  <a:cubicBezTo>
                    <a:pt x="424" y="858"/>
                    <a:pt x="425" y="842"/>
                    <a:pt x="427" y="828"/>
                  </a:cubicBezTo>
                  <a:cubicBezTo>
                    <a:pt x="433" y="787"/>
                    <a:pt x="438" y="745"/>
                    <a:pt x="444" y="704"/>
                  </a:cubicBezTo>
                  <a:cubicBezTo>
                    <a:pt x="467" y="523"/>
                    <a:pt x="495" y="342"/>
                    <a:pt x="534" y="164"/>
                  </a:cubicBezTo>
                  <a:cubicBezTo>
                    <a:pt x="537" y="149"/>
                    <a:pt x="541" y="143"/>
                    <a:pt x="557" y="136"/>
                  </a:cubicBezTo>
                  <a:close/>
                </a:path>
              </a:pathLst>
            </a:custGeom>
            <a:gr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6" name="Freeform 6">
              <a:extLst>
                <a:ext uri="{FF2B5EF4-FFF2-40B4-BE49-F238E27FC236}">
                  <a16:creationId xmlns:a16="http://schemas.microsoft.com/office/drawing/2014/main" id="{75938F0C-940A-330D-2BC6-F08C1AE64DBC}"/>
                </a:ext>
              </a:extLst>
            </p:cNvPr>
            <p:cNvSpPr>
              <a:spLocks/>
            </p:cNvSpPr>
            <p:nvPr/>
          </p:nvSpPr>
          <p:spPr bwMode="auto">
            <a:xfrm>
              <a:off x="5822950" y="-236538"/>
              <a:ext cx="796925" cy="1274763"/>
            </a:xfrm>
            <a:custGeom>
              <a:avLst/>
              <a:gdLst>
                <a:gd name="T0" fmla="*/ 70 w 425"/>
                <a:gd name="T1" fmla="*/ 666 h 678"/>
                <a:gd name="T2" fmla="*/ 102 w 425"/>
                <a:gd name="T3" fmla="*/ 625 h 678"/>
                <a:gd name="T4" fmla="*/ 140 w 425"/>
                <a:gd name="T5" fmla="*/ 469 h 678"/>
                <a:gd name="T6" fmla="*/ 199 w 425"/>
                <a:gd name="T7" fmla="*/ 577 h 678"/>
                <a:gd name="T8" fmla="*/ 248 w 425"/>
                <a:gd name="T9" fmla="*/ 639 h 678"/>
                <a:gd name="T10" fmla="*/ 383 w 425"/>
                <a:gd name="T11" fmla="*/ 548 h 678"/>
                <a:gd name="T12" fmla="*/ 392 w 425"/>
                <a:gd name="T13" fmla="*/ 470 h 678"/>
                <a:gd name="T14" fmla="*/ 395 w 425"/>
                <a:gd name="T15" fmla="*/ 377 h 678"/>
                <a:gd name="T16" fmla="*/ 414 w 425"/>
                <a:gd name="T17" fmla="*/ 160 h 678"/>
                <a:gd name="T18" fmla="*/ 421 w 425"/>
                <a:gd name="T19" fmla="*/ 110 h 678"/>
                <a:gd name="T20" fmla="*/ 408 w 425"/>
                <a:gd name="T21" fmla="*/ 136 h 678"/>
                <a:gd name="T22" fmla="*/ 408 w 425"/>
                <a:gd name="T23" fmla="*/ 61 h 678"/>
                <a:gd name="T24" fmla="*/ 403 w 425"/>
                <a:gd name="T25" fmla="*/ 47 h 678"/>
                <a:gd name="T26" fmla="*/ 385 w 425"/>
                <a:gd name="T27" fmla="*/ 53 h 678"/>
                <a:gd name="T28" fmla="*/ 369 w 425"/>
                <a:gd name="T29" fmla="*/ 31 h 678"/>
                <a:gd name="T30" fmla="*/ 348 w 425"/>
                <a:gd name="T31" fmla="*/ 0 h 678"/>
                <a:gd name="T32" fmla="*/ 341 w 425"/>
                <a:gd name="T33" fmla="*/ 24 h 678"/>
                <a:gd name="T34" fmla="*/ 325 w 425"/>
                <a:gd name="T35" fmla="*/ 70 h 678"/>
                <a:gd name="T36" fmla="*/ 285 w 425"/>
                <a:gd name="T37" fmla="*/ 308 h 678"/>
                <a:gd name="T38" fmla="*/ 264 w 425"/>
                <a:gd name="T39" fmla="*/ 407 h 678"/>
                <a:gd name="T40" fmla="*/ 165 w 425"/>
                <a:gd name="T41" fmla="*/ 251 h 678"/>
                <a:gd name="T42" fmla="*/ 89 w 425"/>
                <a:gd name="T43" fmla="*/ 222 h 678"/>
                <a:gd name="T44" fmla="*/ 55 w 425"/>
                <a:gd name="T45" fmla="*/ 274 h 678"/>
                <a:gd name="T46" fmla="*/ 7 w 425"/>
                <a:gd name="T47" fmla="*/ 539 h 678"/>
                <a:gd name="T48" fmla="*/ 6 w 425"/>
                <a:gd name="T49" fmla="*/ 622 h 678"/>
                <a:gd name="T50" fmla="*/ 70 w 425"/>
                <a:gd name="T51" fmla="*/ 666 h 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25" h="678">
                  <a:moveTo>
                    <a:pt x="70" y="666"/>
                  </a:moveTo>
                  <a:cubicBezTo>
                    <a:pt x="91" y="660"/>
                    <a:pt x="97" y="641"/>
                    <a:pt x="102" y="625"/>
                  </a:cubicBezTo>
                  <a:cubicBezTo>
                    <a:pt x="115" y="575"/>
                    <a:pt x="126" y="525"/>
                    <a:pt x="140" y="469"/>
                  </a:cubicBezTo>
                  <a:cubicBezTo>
                    <a:pt x="156" y="511"/>
                    <a:pt x="186" y="537"/>
                    <a:pt x="199" y="577"/>
                  </a:cubicBezTo>
                  <a:cubicBezTo>
                    <a:pt x="206" y="598"/>
                    <a:pt x="211" y="636"/>
                    <a:pt x="248" y="639"/>
                  </a:cubicBezTo>
                  <a:cubicBezTo>
                    <a:pt x="327" y="646"/>
                    <a:pt x="360" y="624"/>
                    <a:pt x="383" y="548"/>
                  </a:cubicBezTo>
                  <a:cubicBezTo>
                    <a:pt x="391" y="523"/>
                    <a:pt x="394" y="497"/>
                    <a:pt x="392" y="470"/>
                  </a:cubicBezTo>
                  <a:cubicBezTo>
                    <a:pt x="391" y="439"/>
                    <a:pt x="386" y="405"/>
                    <a:pt x="395" y="377"/>
                  </a:cubicBezTo>
                  <a:cubicBezTo>
                    <a:pt x="416" y="305"/>
                    <a:pt x="410" y="232"/>
                    <a:pt x="414" y="160"/>
                  </a:cubicBezTo>
                  <a:cubicBezTo>
                    <a:pt x="421" y="144"/>
                    <a:pt x="425" y="127"/>
                    <a:pt x="421" y="110"/>
                  </a:cubicBezTo>
                  <a:cubicBezTo>
                    <a:pt x="408" y="114"/>
                    <a:pt x="424" y="133"/>
                    <a:pt x="408" y="136"/>
                  </a:cubicBezTo>
                  <a:cubicBezTo>
                    <a:pt x="402" y="111"/>
                    <a:pt x="404" y="86"/>
                    <a:pt x="408" y="61"/>
                  </a:cubicBezTo>
                  <a:cubicBezTo>
                    <a:pt x="409" y="55"/>
                    <a:pt x="410" y="49"/>
                    <a:pt x="403" y="47"/>
                  </a:cubicBezTo>
                  <a:cubicBezTo>
                    <a:pt x="396" y="45"/>
                    <a:pt x="388" y="45"/>
                    <a:pt x="385" y="53"/>
                  </a:cubicBezTo>
                  <a:cubicBezTo>
                    <a:pt x="374" y="50"/>
                    <a:pt x="370" y="41"/>
                    <a:pt x="369" y="31"/>
                  </a:cubicBezTo>
                  <a:cubicBezTo>
                    <a:pt x="373" y="14"/>
                    <a:pt x="351" y="14"/>
                    <a:pt x="348" y="0"/>
                  </a:cubicBezTo>
                  <a:cubicBezTo>
                    <a:pt x="346" y="8"/>
                    <a:pt x="344" y="16"/>
                    <a:pt x="341" y="24"/>
                  </a:cubicBezTo>
                  <a:cubicBezTo>
                    <a:pt x="332" y="38"/>
                    <a:pt x="328" y="54"/>
                    <a:pt x="325" y="70"/>
                  </a:cubicBezTo>
                  <a:cubicBezTo>
                    <a:pt x="312" y="149"/>
                    <a:pt x="300" y="229"/>
                    <a:pt x="285" y="308"/>
                  </a:cubicBezTo>
                  <a:cubicBezTo>
                    <a:pt x="279" y="341"/>
                    <a:pt x="278" y="376"/>
                    <a:pt x="264" y="407"/>
                  </a:cubicBezTo>
                  <a:cubicBezTo>
                    <a:pt x="209" y="367"/>
                    <a:pt x="207" y="297"/>
                    <a:pt x="165" y="251"/>
                  </a:cubicBezTo>
                  <a:cubicBezTo>
                    <a:pt x="144" y="228"/>
                    <a:pt x="117" y="220"/>
                    <a:pt x="89" y="222"/>
                  </a:cubicBezTo>
                  <a:cubicBezTo>
                    <a:pt x="61" y="224"/>
                    <a:pt x="57" y="252"/>
                    <a:pt x="55" y="274"/>
                  </a:cubicBezTo>
                  <a:cubicBezTo>
                    <a:pt x="45" y="363"/>
                    <a:pt x="29" y="452"/>
                    <a:pt x="7" y="539"/>
                  </a:cubicBezTo>
                  <a:cubicBezTo>
                    <a:pt x="0" y="566"/>
                    <a:pt x="2" y="595"/>
                    <a:pt x="6" y="622"/>
                  </a:cubicBezTo>
                  <a:cubicBezTo>
                    <a:pt x="14" y="673"/>
                    <a:pt x="22" y="678"/>
                    <a:pt x="70" y="666"/>
                  </a:cubicBezTo>
                  <a:close/>
                </a:path>
              </a:pathLst>
            </a:custGeom>
            <a:gr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7" name="Freeform 7">
              <a:extLst>
                <a:ext uri="{FF2B5EF4-FFF2-40B4-BE49-F238E27FC236}">
                  <a16:creationId xmlns:a16="http://schemas.microsoft.com/office/drawing/2014/main" id="{8C527C01-3439-4B91-2F11-178BDE28D6A0}"/>
                </a:ext>
              </a:extLst>
            </p:cNvPr>
            <p:cNvSpPr>
              <a:spLocks/>
            </p:cNvSpPr>
            <p:nvPr/>
          </p:nvSpPr>
          <p:spPr bwMode="auto">
            <a:xfrm>
              <a:off x="3781425" y="1284287"/>
              <a:ext cx="4832350" cy="739775"/>
            </a:xfrm>
            <a:custGeom>
              <a:avLst/>
              <a:gdLst>
                <a:gd name="T0" fmla="*/ 2501 w 2575"/>
                <a:gd name="T1" fmla="*/ 20 h 394"/>
                <a:gd name="T2" fmla="*/ 2494 w 2575"/>
                <a:gd name="T3" fmla="*/ 22 h 394"/>
                <a:gd name="T4" fmla="*/ 2477 w 2575"/>
                <a:gd name="T5" fmla="*/ 22 h 394"/>
                <a:gd name="T6" fmla="*/ 2278 w 2575"/>
                <a:gd name="T7" fmla="*/ 47 h 394"/>
                <a:gd name="T8" fmla="*/ 1713 w 2575"/>
                <a:gd name="T9" fmla="*/ 111 h 394"/>
                <a:gd name="T10" fmla="*/ 1248 w 2575"/>
                <a:gd name="T11" fmla="*/ 152 h 394"/>
                <a:gd name="T12" fmla="*/ 649 w 2575"/>
                <a:gd name="T13" fmla="*/ 207 h 394"/>
                <a:gd name="T14" fmla="*/ 107 w 2575"/>
                <a:gd name="T15" fmla="*/ 272 h 394"/>
                <a:gd name="T16" fmla="*/ 20 w 2575"/>
                <a:gd name="T17" fmla="*/ 296 h 394"/>
                <a:gd name="T18" fmla="*/ 2 w 2575"/>
                <a:gd name="T19" fmla="*/ 318 h 394"/>
                <a:gd name="T20" fmla="*/ 20 w 2575"/>
                <a:gd name="T21" fmla="*/ 335 h 394"/>
                <a:gd name="T22" fmla="*/ 53 w 2575"/>
                <a:gd name="T23" fmla="*/ 352 h 394"/>
                <a:gd name="T24" fmla="*/ 122 w 2575"/>
                <a:gd name="T25" fmla="*/ 385 h 394"/>
                <a:gd name="T26" fmla="*/ 500 w 2575"/>
                <a:gd name="T27" fmla="*/ 352 h 394"/>
                <a:gd name="T28" fmla="*/ 1185 w 2575"/>
                <a:gd name="T29" fmla="*/ 267 h 394"/>
                <a:gd name="T30" fmla="*/ 1483 w 2575"/>
                <a:gd name="T31" fmla="*/ 239 h 394"/>
                <a:gd name="T32" fmla="*/ 2021 w 2575"/>
                <a:gd name="T33" fmla="*/ 171 h 394"/>
                <a:gd name="T34" fmla="*/ 2075 w 2575"/>
                <a:gd name="T35" fmla="*/ 162 h 394"/>
                <a:gd name="T36" fmla="*/ 2134 w 2575"/>
                <a:gd name="T37" fmla="*/ 157 h 394"/>
                <a:gd name="T38" fmla="*/ 2172 w 2575"/>
                <a:gd name="T39" fmla="*/ 150 h 394"/>
                <a:gd name="T40" fmla="*/ 2206 w 2575"/>
                <a:gd name="T41" fmla="*/ 149 h 394"/>
                <a:gd name="T42" fmla="*/ 2234 w 2575"/>
                <a:gd name="T43" fmla="*/ 135 h 394"/>
                <a:gd name="T44" fmla="*/ 2258 w 2575"/>
                <a:gd name="T45" fmla="*/ 128 h 394"/>
                <a:gd name="T46" fmla="*/ 2416 w 2575"/>
                <a:gd name="T47" fmla="*/ 94 h 394"/>
                <a:gd name="T48" fmla="*/ 2448 w 2575"/>
                <a:gd name="T49" fmla="*/ 72 h 394"/>
                <a:gd name="T50" fmla="*/ 2450 w 2575"/>
                <a:gd name="T51" fmla="*/ 71 h 394"/>
                <a:gd name="T52" fmla="*/ 2453 w 2575"/>
                <a:gd name="T53" fmla="*/ 71 h 394"/>
                <a:gd name="T54" fmla="*/ 2475 w 2575"/>
                <a:gd name="T55" fmla="*/ 69 h 394"/>
                <a:gd name="T56" fmla="*/ 2475 w 2575"/>
                <a:gd name="T57" fmla="*/ 63 h 394"/>
                <a:gd name="T58" fmla="*/ 2455 w 2575"/>
                <a:gd name="T59" fmla="*/ 67 h 394"/>
                <a:gd name="T60" fmla="*/ 2463 w 2575"/>
                <a:gd name="T61" fmla="*/ 49 h 394"/>
                <a:gd name="T62" fmla="*/ 2471 w 2575"/>
                <a:gd name="T63" fmla="*/ 50 h 394"/>
                <a:gd name="T64" fmla="*/ 2471 w 2575"/>
                <a:gd name="T65" fmla="*/ 50 h 394"/>
                <a:gd name="T66" fmla="*/ 2516 w 2575"/>
                <a:gd name="T67" fmla="*/ 36 h 394"/>
                <a:gd name="T68" fmla="*/ 2575 w 2575"/>
                <a:gd name="T69" fmla="*/ 15 h 394"/>
                <a:gd name="T70" fmla="*/ 2501 w 2575"/>
                <a:gd name="T71" fmla="*/ 20 h 3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2575" h="394">
                  <a:moveTo>
                    <a:pt x="2501" y="20"/>
                  </a:moveTo>
                  <a:cubicBezTo>
                    <a:pt x="2499" y="21"/>
                    <a:pt x="2496" y="21"/>
                    <a:pt x="2494" y="22"/>
                  </a:cubicBezTo>
                  <a:cubicBezTo>
                    <a:pt x="2488" y="22"/>
                    <a:pt x="2483" y="22"/>
                    <a:pt x="2477" y="22"/>
                  </a:cubicBezTo>
                  <a:cubicBezTo>
                    <a:pt x="2409" y="18"/>
                    <a:pt x="2344" y="37"/>
                    <a:pt x="2278" y="47"/>
                  </a:cubicBezTo>
                  <a:cubicBezTo>
                    <a:pt x="2091" y="74"/>
                    <a:pt x="1902" y="89"/>
                    <a:pt x="1713" y="111"/>
                  </a:cubicBezTo>
                  <a:cubicBezTo>
                    <a:pt x="1559" y="128"/>
                    <a:pt x="1403" y="134"/>
                    <a:pt x="1248" y="152"/>
                  </a:cubicBezTo>
                  <a:cubicBezTo>
                    <a:pt x="1049" y="174"/>
                    <a:pt x="849" y="186"/>
                    <a:pt x="649" y="207"/>
                  </a:cubicBezTo>
                  <a:cubicBezTo>
                    <a:pt x="468" y="227"/>
                    <a:pt x="287" y="244"/>
                    <a:pt x="107" y="272"/>
                  </a:cubicBezTo>
                  <a:cubicBezTo>
                    <a:pt x="77" y="277"/>
                    <a:pt x="47" y="283"/>
                    <a:pt x="20" y="296"/>
                  </a:cubicBezTo>
                  <a:cubicBezTo>
                    <a:pt x="11" y="301"/>
                    <a:pt x="0" y="306"/>
                    <a:pt x="2" y="318"/>
                  </a:cubicBezTo>
                  <a:cubicBezTo>
                    <a:pt x="3" y="328"/>
                    <a:pt x="12" y="331"/>
                    <a:pt x="20" y="335"/>
                  </a:cubicBezTo>
                  <a:cubicBezTo>
                    <a:pt x="32" y="340"/>
                    <a:pt x="50" y="340"/>
                    <a:pt x="53" y="352"/>
                  </a:cubicBezTo>
                  <a:cubicBezTo>
                    <a:pt x="63" y="394"/>
                    <a:pt x="96" y="387"/>
                    <a:pt x="122" y="385"/>
                  </a:cubicBezTo>
                  <a:cubicBezTo>
                    <a:pt x="248" y="376"/>
                    <a:pt x="374" y="366"/>
                    <a:pt x="500" y="352"/>
                  </a:cubicBezTo>
                  <a:cubicBezTo>
                    <a:pt x="729" y="326"/>
                    <a:pt x="955" y="282"/>
                    <a:pt x="1185" y="267"/>
                  </a:cubicBezTo>
                  <a:cubicBezTo>
                    <a:pt x="1284" y="260"/>
                    <a:pt x="1384" y="251"/>
                    <a:pt x="1483" y="239"/>
                  </a:cubicBezTo>
                  <a:cubicBezTo>
                    <a:pt x="1662" y="218"/>
                    <a:pt x="1842" y="194"/>
                    <a:pt x="2021" y="171"/>
                  </a:cubicBezTo>
                  <a:cubicBezTo>
                    <a:pt x="2039" y="168"/>
                    <a:pt x="2057" y="165"/>
                    <a:pt x="2075" y="162"/>
                  </a:cubicBezTo>
                  <a:cubicBezTo>
                    <a:pt x="2095" y="166"/>
                    <a:pt x="2113" y="148"/>
                    <a:pt x="2134" y="157"/>
                  </a:cubicBezTo>
                  <a:cubicBezTo>
                    <a:pt x="2148" y="161"/>
                    <a:pt x="2162" y="160"/>
                    <a:pt x="2172" y="150"/>
                  </a:cubicBezTo>
                  <a:cubicBezTo>
                    <a:pt x="2184" y="138"/>
                    <a:pt x="2194" y="146"/>
                    <a:pt x="2206" y="149"/>
                  </a:cubicBezTo>
                  <a:cubicBezTo>
                    <a:pt x="2214" y="141"/>
                    <a:pt x="2229" y="150"/>
                    <a:pt x="2234" y="135"/>
                  </a:cubicBezTo>
                  <a:cubicBezTo>
                    <a:pt x="2241" y="129"/>
                    <a:pt x="2256" y="152"/>
                    <a:pt x="2258" y="128"/>
                  </a:cubicBezTo>
                  <a:cubicBezTo>
                    <a:pt x="2310" y="114"/>
                    <a:pt x="2362" y="98"/>
                    <a:pt x="2416" y="94"/>
                  </a:cubicBezTo>
                  <a:cubicBezTo>
                    <a:pt x="2430" y="92"/>
                    <a:pt x="2455" y="105"/>
                    <a:pt x="2448" y="72"/>
                  </a:cubicBezTo>
                  <a:cubicBezTo>
                    <a:pt x="2450" y="71"/>
                    <a:pt x="2450" y="71"/>
                    <a:pt x="2450" y="71"/>
                  </a:cubicBezTo>
                  <a:cubicBezTo>
                    <a:pt x="2453" y="71"/>
                    <a:pt x="2453" y="71"/>
                    <a:pt x="2453" y="71"/>
                  </a:cubicBezTo>
                  <a:cubicBezTo>
                    <a:pt x="2461" y="76"/>
                    <a:pt x="2469" y="77"/>
                    <a:pt x="2475" y="69"/>
                  </a:cubicBezTo>
                  <a:cubicBezTo>
                    <a:pt x="2476" y="68"/>
                    <a:pt x="2476" y="63"/>
                    <a:pt x="2475" y="63"/>
                  </a:cubicBezTo>
                  <a:cubicBezTo>
                    <a:pt x="2468" y="59"/>
                    <a:pt x="2462" y="64"/>
                    <a:pt x="2455" y="67"/>
                  </a:cubicBezTo>
                  <a:cubicBezTo>
                    <a:pt x="2446" y="56"/>
                    <a:pt x="2453" y="52"/>
                    <a:pt x="2463" y="49"/>
                  </a:cubicBezTo>
                  <a:cubicBezTo>
                    <a:pt x="2466" y="50"/>
                    <a:pt x="2468" y="50"/>
                    <a:pt x="2471" y="50"/>
                  </a:cubicBezTo>
                  <a:cubicBezTo>
                    <a:pt x="2471" y="50"/>
                    <a:pt x="2471" y="50"/>
                    <a:pt x="2471" y="50"/>
                  </a:cubicBezTo>
                  <a:cubicBezTo>
                    <a:pt x="2487" y="50"/>
                    <a:pt x="2504" y="50"/>
                    <a:pt x="2516" y="36"/>
                  </a:cubicBezTo>
                  <a:cubicBezTo>
                    <a:pt x="2538" y="36"/>
                    <a:pt x="2551" y="11"/>
                    <a:pt x="2575" y="15"/>
                  </a:cubicBezTo>
                  <a:cubicBezTo>
                    <a:pt x="2549" y="0"/>
                    <a:pt x="2525" y="12"/>
                    <a:pt x="2501" y="20"/>
                  </a:cubicBezTo>
                  <a:close/>
                </a:path>
              </a:pathLst>
            </a:custGeom>
            <a:gr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8" name="Freeform 8">
              <a:extLst>
                <a:ext uri="{FF2B5EF4-FFF2-40B4-BE49-F238E27FC236}">
                  <a16:creationId xmlns:a16="http://schemas.microsoft.com/office/drawing/2014/main" id="{F4A7A2B0-C8C8-50A7-246A-354BE5E90160}"/>
                </a:ext>
              </a:extLst>
            </p:cNvPr>
            <p:cNvSpPr>
              <a:spLocks noEditPoints="1"/>
            </p:cNvSpPr>
            <p:nvPr/>
          </p:nvSpPr>
          <p:spPr bwMode="auto">
            <a:xfrm>
              <a:off x="3929063" y="6350"/>
              <a:ext cx="1911350" cy="1619250"/>
            </a:xfrm>
            <a:custGeom>
              <a:avLst/>
              <a:gdLst>
                <a:gd name="T0" fmla="*/ 47 w 1018"/>
                <a:gd name="T1" fmla="*/ 358 h 862"/>
                <a:gd name="T2" fmla="*/ 51 w 1018"/>
                <a:gd name="T3" fmla="*/ 449 h 862"/>
                <a:gd name="T4" fmla="*/ 70 w 1018"/>
                <a:gd name="T5" fmla="*/ 534 h 862"/>
                <a:gd name="T6" fmla="*/ 182 w 1018"/>
                <a:gd name="T7" fmla="*/ 591 h 862"/>
                <a:gd name="T8" fmla="*/ 210 w 1018"/>
                <a:gd name="T9" fmla="*/ 513 h 862"/>
                <a:gd name="T10" fmla="*/ 403 w 1018"/>
                <a:gd name="T11" fmla="*/ 371 h 862"/>
                <a:gd name="T12" fmla="*/ 332 w 1018"/>
                <a:gd name="T13" fmla="*/ 844 h 862"/>
                <a:gd name="T14" fmla="*/ 395 w 1018"/>
                <a:gd name="T15" fmla="*/ 829 h 862"/>
                <a:gd name="T16" fmla="*/ 514 w 1018"/>
                <a:gd name="T17" fmla="*/ 372 h 862"/>
                <a:gd name="T18" fmla="*/ 586 w 1018"/>
                <a:gd name="T19" fmla="*/ 338 h 862"/>
                <a:gd name="T20" fmla="*/ 588 w 1018"/>
                <a:gd name="T21" fmla="*/ 631 h 862"/>
                <a:gd name="T22" fmla="*/ 588 w 1018"/>
                <a:gd name="T23" fmla="*/ 631 h 862"/>
                <a:gd name="T24" fmla="*/ 609 w 1018"/>
                <a:gd name="T25" fmla="*/ 631 h 862"/>
                <a:gd name="T26" fmla="*/ 609 w 1018"/>
                <a:gd name="T27" fmla="*/ 631 h 862"/>
                <a:gd name="T28" fmla="*/ 692 w 1018"/>
                <a:gd name="T29" fmla="*/ 481 h 862"/>
                <a:gd name="T30" fmla="*/ 843 w 1018"/>
                <a:gd name="T31" fmla="*/ 477 h 862"/>
                <a:gd name="T32" fmla="*/ 978 w 1018"/>
                <a:gd name="T33" fmla="*/ 679 h 862"/>
                <a:gd name="T34" fmla="*/ 996 w 1018"/>
                <a:gd name="T35" fmla="*/ 573 h 862"/>
                <a:gd name="T36" fmla="*/ 946 w 1018"/>
                <a:gd name="T37" fmla="*/ 385 h 862"/>
                <a:gd name="T38" fmla="*/ 907 w 1018"/>
                <a:gd name="T39" fmla="*/ 334 h 862"/>
                <a:gd name="T40" fmla="*/ 753 w 1018"/>
                <a:gd name="T41" fmla="*/ 48 h 862"/>
                <a:gd name="T42" fmla="*/ 666 w 1018"/>
                <a:gd name="T43" fmla="*/ 83 h 862"/>
                <a:gd name="T44" fmla="*/ 673 w 1018"/>
                <a:gd name="T45" fmla="*/ 161 h 862"/>
                <a:gd name="T46" fmla="*/ 582 w 1018"/>
                <a:gd name="T47" fmla="*/ 89 h 862"/>
                <a:gd name="T48" fmla="*/ 486 w 1018"/>
                <a:gd name="T49" fmla="*/ 48 h 862"/>
                <a:gd name="T50" fmla="*/ 426 w 1018"/>
                <a:gd name="T51" fmla="*/ 250 h 862"/>
                <a:gd name="T52" fmla="*/ 276 w 1018"/>
                <a:gd name="T53" fmla="*/ 318 h 862"/>
                <a:gd name="T54" fmla="*/ 281 w 1018"/>
                <a:gd name="T55" fmla="*/ 191 h 862"/>
                <a:gd name="T56" fmla="*/ 279 w 1018"/>
                <a:gd name="T57" fmla="*/ 76 h 862"/>
                <a:gd name="T58" fmla="*/ 171 w 1018"/>
                <a:gd name="T59" fmla="*/ 100 h 862"/>
                <a:gd name="T60" fmla="*/ 59 w 1018"/>
                <a:gd name="T61" fmla="*/ 358 h 862"/>
                <a:gd name="T62" fmla="*/ 725 w 1018"/>
                <a:gd name="T63" fmla="*/ 232 h 862"/>
                <a:gd name="T64" fmla="*/ 779 w 1018"/>
                <a:gd name="T65" fmla="*/ 382 h 862"/>
                <a:gd name="T66" fmla="*/ 697 w 1018"/>
                <a:gd name="T67" fmla="*/ 282 h 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18" h="862">
                  <a:moveTo>
                    <a:pt x="59" y="358"/>
                  </a:moveTo>
                  <a:cubicBezTo>
                    <a:pt x="55" y="358"/>
                    <a:pt x="51" y="357"/>
                    <a:pt x="47" y="358"/>
                  </a:cubicBezTo>
                  <a:cubicBezTo>
                    <a:pt x="29" y="362"/>
                    <a:pt x="8" y="362"/>
                    <a:pt x="2" y="386"/>
                  </a:cubicBezTo>
                  <a:cubicBezTo>
                    <a:pt x="0" y="398"/>
                    <a:pt x="40" y="448"/>
                    <a:pt x="51" y="449"/>
                  </a:cubicBezTo>
                  <a:cubicBezTo>
                    <a:pt x="97" y="456"/>
                    <a:pt x="97" y="456"/>
                    <a:pt x="79" y="502"/>
                  </a:cubicBezTo>
                  <a:cubicBezTo>
                    <a:pt x="75" y="512"/>
                    <a:pt x="70" y="523"/>
                    <a:pt x="70" y="534"/>
                  </a:cubicBezTo>
                  <a:cubicBezTo>
                    <a:pt x="69" y="550"/>
                    <a:pt x="60" y="573"/>
                    <a:pt x="83" y="580"/>
                  </a:cubicBezTo>
                  <a:cubicBezTo>
                    <a:pt x="115" y="590"/>
                    <a:pt x="149" y="598"/>
                    <a:pt x="182" y="591"/>
                  </a:cubicBezTo>
                  <a:cubicBezTo>
                    <a:pt x="196" y="589"/>
                    <a:pt x="208" y="578"/>
                    <a:pt x="208" y="559"/>
                  </a:cubicBezTo>
                  <a:cubicBezTo>
                    <a:pt x="208" y="544"/>
                    <a:pt x="209" y="528"/>
                    <a:pt x="210" y="513"/>
                  </a:cubicBezTo>
                  <a:cubicBezTo>
                    <a:pt x="211" y="482"/>
                    <a:pt x="210" y="443"/>
                    <a:pt x="238" y="427"/>
                  </a:cubicBezTo>
                  <a:cubicBezTo>
                    <a:pt x="286" y="398"/>
                    <a:pt x="343" y="388"/>
                    <a:pt x="403" y="371"/>
                  </a:cubicBezTo>
                  <a:cubicBezTo>
                    <a:pt x="386" y="444"/>
                    <a:pt x="369" y="509"/>
                    <a:pt x="354" y="576"/>
                  </a:cubicBezTo>
                  <a:cubicBezTo>
                    <a:pt x="333" y="664"/>
                    <a:pt x="320" y="753"/>
                    <a:pt x="332" y="844"/>
                  </a:cubicBezTo>
                  <a:cubicBezTo>
                    <a:pt x="334" y="862"/>
                    <a:pt x="350" y="858"/>
                    <a:pt x="351" y="858"/>
                  </a:cubicBezTo>
                  <a:cubicBezTo>
                    <a:pt x="365" y="846"/>
                    <a:pt x="386" y="841"/>
                    <a:pt x="395" y="829"/>
                  </a:cubicBezTo>
                  <a:cubicBezTo>
                    <a:pt x="410" y="808"/>
                    <a:pt x="418" y="781"/>
                    <a:pt x="426" y="756"/>
                  </a:cubicBezTo>
                  <a:cubicBezTo>
                    <a:pt x="463" y="630"/>
                    <a:pt x="490" y="501"/>
                    <a:pt x="514" y="372"/>
                  </a:cubicBezTo>
                  <a:cubicBezTo>
                    <a:pt x="524" y="323"/>
                    <a:pt x="547" y="297"/>
                    <a:pt x="593" y="285"/>
                  </a:cubicBezTo>
                  <a:cubicBezTo>
                    <a:pt x="596" y="304"/>
                    <a:pt x="591" y="322"/>
                    <a:pt x="586" y="338"/>
                  </a:cubicBezTo>
                  <a:cubicBezTo>
                    <a:pt x="566" y="401"/>
                    <a:pt x="553" y="465"/>
                    <a:pt x="558" y="530"/>
                  </a:cubicBezTo>
                  <a:cubicBezTo>
                    <a:pt x="560" y="563"/>
                    <a:pt x="546" y="607"/>
                    <a:pt x="588" y="631"/>
                  </a:cubicBezTo>
                  <a:cubicBezTo>
                    <a:pt x="588" y="631"/>
                    <a:pt x="588" y="631"/>
                    <a:pt x="588" y="631"/>
                  </a:cubicBezTo>
                  <a:cubicBezTo>
                    <a:pt x="588" y="631"/>
                    <a:pt x="588" y="631"/>
                    <a:pt x="588" y="631"/>
                  </a:cubicBezTo>
                  <a:cubicBezTo>
                    <a:pt x="591" y="641"/>
                    <a:pt x="594" y="650"/>
                    <a:pt x="598" y="661"/>
                  </a:cubicBezTo>
                  <a:cubicBezTo>
                    <a:pt x="607" y="651"/>
                    <a:pt x="609" y="642"/>
                    <a:pt x="609" y="631"/>
                  </a:cubicBezTo>
                  <a:cubicBezTo>
                    <a:pt x="607" y="629"/>
                    <a:pt x="604" y="627"/>
                    <a:pt x="602" y="626"/>
                  </a:cubicBezTo>
                  <a:cubicBezTo>
                    <a:pt x="604" y="625"/>
                    <a:pt x="607" y="626"/>
                    <a:pt x="609" y="631"/>
                  </a:cubicBezTo>
                  <a:cubicBezTo>
                    <a:pt x="624" y="577"/>
                    <a:pt x="623" y="519"/>
                    <a:pt x="642" y="463"/>
                  </a:cubicBezTo>
                  <a:cubicBezTo>
                    <a:pt x="658" y="474"/>
                    <a:pt x="674" y="479"/>
                    <a:pt x="692" y="481"/>
                  </a:cubicBezTo>
                  <a:cubicBezTo>
                    <a:pt x="733" y="487"/>
                    <a:pt x="770" y="466"/>
                    <a:pt x="810" y="461"/>
                  </a:cubicBezTo>
                  <a:cubicBezTo>
                    <a:pt x="830" y="459"/>
                    <a:pt x="836" y="462"/>
                    <a:pt x="843" y="477"/>
                  </a:cubicBezTo>
                  <a:cubicBezTo>
                    <a:pt x="865" y="521"/>
                    <a:pt x="881" y="567"/>
                    <a:pt x="890" y="617"/>
                  </a:cubicBezTo>
                  <a:cubicBezTo>
                    <a:pt x="902" y="691"/>
                    <a:pt x="905" y="690"/>
                    <a:pt x="978" y="679"/>
                  </a:cubicBezTo>
                  <a:cubicBezTo>
                    <a:pt x="1013" y="674"/>
                    <a:pt x="1018" y="655"/>
                    <a:pt x="1013" y="627"/>
                  </a:cubicBezTo>
                  <a:cubicBezTo>
                    <a:pt x="1010" y="609"/>
                    <a:pt x="1005" y="590"/>
                    <a:pt x="996" y="573"/>
                  </a:cubicBezTo>
                  <a:cubicBezTo>
                    <a:pt x="971" y="523"/>
                    <a:pt x="959" y="469"/>
                    <a:pt x="943" y="416"/>
                  </a:cubicBezTo>
                  <a:cubicBezTo>
                    <a:pt x="939" y="404"/>
                    <a:pt x="941" y="394"/>
                    <a:pt x="946" y="385"/>
                  </a:cubicBezTo>
                  <a:cubicBezTo>
                    <a:pt x="958" y="363"/>
                    <a:pt x="952" y="345"/>
                    <a:pt x="929" y="342"/>
                  </a:cubicBezTo>
                  <a:cubicBezTo>
                    <a:pt x="920" y="341"/>
                    <a:pt x="913" y="345"/>
                    <a:pt x="907" y="334"/>
                  </a:cubicBezTo>
                  <a:cubicBezTo>
                    <a:pt x="880" y="282"/>
                    <a:pt x="848" y="233"/>
                    <a:pt x="825" y="180"/>
                  </a:cubicBezTo>
                  <a:cubicBezTo>
                    <a:pt x="805" y="134"/>
                    <a:pt x="781" y="90"/>
                    <a:pt x="753" y="48"/>
                  </a:cubicBezTo>
                  <a:cubicBezTo>
                    <a:pt x="749" y="41"/>
                    <a:pt x="743" y="28"/>
                    <a:pt x="735" y="32"/>
                  </a:cubicBezTo>
                  <a:cubicBezTo>
                    <a:pt x="710" y="45"/>
                    <a:pt x="684" y="60"/>
                    <a:pt x="666" y="83"/>
                  </a:cubicBezTo>
                  <a:cubicBezTo>
                    <a:pt x="653" y="100"/>
                    <a:pt x="673" y="112"/>
                    <a:pt x="676" y="127"/>
                  </a:cubicBezTo>
                  <a:cubicBezTo>
                    <a:pt x="678" y="139"/>
                    <a:pt x="696" y="150"/>
                    <a:pt x="673" y="161"/>
                  </a:cubicBezTo>
                  <a:cubicBezTo>
                    <a:pt x="636" y="178"/>
                    <a:pt x="601" y="201"/>
                    <a:pt x="557" y="213"/>
                  </a:cubicBezTo>
                  <a:cubicBezTo>
                    <a:pt x="566" y="170"/>
                    <a:pt x="573" y="129"/>
                    <a:pt x="582" y="89"/>
                  </a:cubicBezTo>
                  <a:cubicBezTo>
                    <a:pt x="592" y="45"/>
                    <a:pt x="584" y="29"/>
                    <a:pt x="539" y="12"/>
                  </a:cubicBezTo>
                  <a:cubicBezTo>
                    <a:pt x="506" y="0"/>
                    <a:pt x="499" y="30"/>
                    <a:pt x="486" y="48"/>
                  </a:cubicBezTo>
                  <a:cubicBezTo>
                    <a:pt x="474" y="64"/>
                    <a:pt x="466" y="83"/>
                    <a:pt x="462" y="103"/>
                  </a:cubicBezTo>
                  <a:cubicBezTo>
                    <a:pt x="450" y="152"/>
                    <a:pt x="438" y="201"/>
                    <a:pt x="426" y="250"/>
                  </a:cubicBezTo>
                  <a:cubicBezTo>
                    <a:pt x="423" y="263"/>
                    <a:pt x="421" y="275"/>
                    <a:pt x="406" y="280"/>
                  </a:cubicBezTo>
                  <a:cubicBezTo>
                    <a:pt x="363" y="292"/>
                    <a:pt x="319" y="305"/>
                    <a:pt x="276" y="318"/>
                  </a:cubicBezTo>
                  <a:cubicBezTo>
                    <a:pt x="255" y="324"/>
                    <a:pt x="252" y="314"/>
                    <a:pt x="255" y="297"/>
                  </a:cubicBezTo>
                  <a:cubicBezTo>
                    <a:pt x="261" y="261"/>
                    <a:pt x="266" y="225"/>
                    <a:pt x="281" y="191"/>
                  </a:cubicBezTo>
                  <a:cubicBezTo>
                    <a:pt x="294" y="161"/>
                    <a:pt x="298" y="130"/>
                    <a:pt x="300" y="99"/>
                  </a:cubicBezTo>
                  <a:cubicBezTo>
                    <a:pt x="301" y="83"/>
                    <a:pt x="297" y="76"/>
                    <a:pt x="279" y="76"/>
                  </a:cubicBezTo>
                  <a:cubicBezTo>
                    <a:pt x="261" y="75"/>
                    <a:pt x="242" y="71"/>
                    <a:pt x="224" y="66"/>
                  </a:cubicBezTo>
                  <a:cubicBezTo>
                    <a:pt x="192" y="57"/>
                    <a:pt x="183" y="72"/>
                    <a:pt x="171" y="100"/>
                  </a:cubicBezTo>
                  <a:cubicBezTo>
                    <a:pt x="143" y="164"/>
                    <a:pt x="145" y="233"/>
                    <a:pt x="126" y="298"/>
                  </a:cubicBezTo>
                  <a:cubicBezTo>
                    <a:pt x="114" y="341"/>
                    <a:pt x="97" y="356"/>
                    <a:pt x="59" y="358"/>
                  </a:cubicBezTo>
                  <a:close/>
                  <a:moveTo>
                    <a:pt x="697" y="282"/>
                  </a:moveTo>
                  <a:cubicBezTo>
                    <a:pt x="703" y="265"/>
                    <a:pt x="715" y="249"/>
                    <a:pt x="725" y="232"/>
                  </a:cubicBezTo>
                  <a:cubicBezTo>
                    <a:pt x="757" y="273"/>
                    <a:pt x="777" y="314"/>
                    <a:pt x="794" y="358"/>
                  </a:cubicBezTo>
                  <a:cubicBezTo>
                    <a:pt x="802" y="378"/>
                    <a:pt x="797" y="383"/>
                    <a:pt x="779" y="382"/>
                  </a:cubicBezTo>
                  <a:cubicBezTo>
                    <a:pt x="774" y="382"/>
                    <a:pt x="769" y="383"/>
                    <a:pt x="764" y="383"/>
                  </a:cubicBezTo>
                  <a:cubicBezTo>
                    <a:pt x="618" y="393"/>
                    <a:pt x="664" y="384"/>
                    <a:pt x="697" y="282"/>
                  </a:cubicBezTo>
                  <a:close/>
                </a:path>
              </a:pathLst>
            </a:custGeom>
            <a:gr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sp>
          <p:nvSpPr>
            <p:cNvPr id="9" name="Freeform 9">
              <a:extLst>
                <a:ext uri="{FF2B5EF4-FFF2-40B4-BE49-F238E27FC236}">
                  <a16:creationId xmlns:a16="http://schemas.microsoft.com/office/drawing/2014/main" id="{CB38CD70-DB70-1EC7-197A-49464EDBC87F}"/>
                </a:ext>
              </a:extLst>
            </p:cNvPr>
            <p:cNvSpPr>
              <a:spLocks noEditPoints="1"/>
            </p:cNvSpPr>
            <p:nvPr/>
          </p:nvSpPr>
          <p:spPr bwMode="auto">
            <a:xfrm>
              <a:off x="6592888" y="-477838"/>
              <a:ext cx="1638300" cy="1947863"/>
            </a:xfrm>
            <a:custGeom>
              <a:avLst/>
              <a:gdLst>
                <a:gd name="T0" fmla="*/ 14 w 873"/>
                <a:gd name="T1" fmla="*/ 1009 h 1036"/>
                <a:gd name="T2" fmla="*/ 20 w 873"/>
                <a:gd name="T3" fmla="*/ 1026 h 1036"/>
                <a:gd name="T4" fmla="*/ 44 w 873"/>
                <a:gd name="T5" fmla="*/ 1024 h 1036"/>
                <a:gd name="T6" fmla="*/ 118 w 873"/>
                <a:gd name="T7" fmla="*/ 878 h 1036"/>
                <a:gd name="T8" fmla="*/ 151 w 873"/>
                <a:gd name="T9" fmla="*/ 746 h 1036"/>
                <a:gd name="T10" fmla="*/ 167 w 873"/>
                <a:gd name="T11" fmla="*/ 764 h 1036"/>
                <a:gd name="T12" fmla="*/ 280 w 873"/>
                <a:gd name="T13" fmla="*/ 911 h 1036"/>
                <a:gd name="T14" fmla="*/ 435 w 873"/>
                <a:gd name="T15" fmla="*/ 964 h 1036"/>
                <a:gd name="T16" fmla="*/ 466 w 873"/>
                <a:gd name="T17" fmla="*/ 913 h 1036"/>
                <a:gd name="T18" fmla="*/ 696 w 873"/>
                <a:gd name="T19" fmla="*/ 846 h 1036"/>
                <a:gd name="T20" fmla="*/ 762 w 873"/>
                <a:gd name="T21" fmla="*/ 639 h 1036"/>
                <a:gd name="T22" fmla="*/ 639 w 873"/>
                <a:gd name="T23" fmla="*/ 496 h 1036"/>
                <a:gd name="T24" fmla="*/ 650 w 873"/>
                <a:gd name="T25" fmla="*/ 490 h 1036"/>
                <a:gd name="T26" fmla="*/ 676 w 873"/>
                <a:gd name="T27" fmla="*/ 443 h 1036"/>
                <a:gd name="T28" fmla="*/ 650 w 873"/>
                <a:gd name="T29" fmla="*/ 416 h 1036"/>
                <a:gd name="T30" fmla="*/ 650 w 873"/>
                <a:gd name="T31" fmla="*/ 401 h 1036"/>
                <a:gd name="T32" fmla="*/ 766 w 873"/>
                <a:gd name="T33" fmla="*/ 311 h 1036"/>
                <a:gd name="T34" fmla="*/ 837 w 873"/>
                <a:gd name="T35" fmla="*/ 325 h 1036"/>
                <a:gd name="T36" fmla="*/ 837 w 873"/>
                <a:gd name="T37" fmla="*/ 325 h 1036"/>
                <a:gd name="T38" fmla="*/ 863 w 873"/>
                <a:gd name="T39" fmla="*/ 362 h 1036"/>
                <a:gd name="T40" fmla="*/ 858 w 873"/>
                <a:gd name="T41" fmla="*/ 317 h 1036"/>
                <a:gd name="T42" fmla="*/ 861 w 873"/>
                <a:gd name="T43" fmla="*/ 281 h 1036"/>
                <a:gd name="T44" fmla="*/ 677 w 873"/>
                <a:gd name="T45" fmla="*/ 218 h 1036"/>
                <a:gd name="T46" fmla="*/ 613 w 873"/>
                <a:gd name="T47" fmla="*/ 265 h 1036"/>
                <a:gd name="T48" fmla="*/ 474 w 873"/>
                <a:gd name="T49" fmla="*/ 462 h 1036"/>
                <a:gd name="T50" fmla="*/ 446 w 873"/>
                <a:gd name="T51" fmla="*/ 482 h 1036"/>
                <a:gd name="T52" fmla="*/ 227 w 873"/>
                <a:gd name="T53" fmla="*/ 529 h 1036"/>
                <a:gd name="T54" fmla="*/ 204 w 873"/>
                <a:gd name="T55" fmla="*/ 507 h 1036"/>
                <a:gd name="T56" fmla="*/ 256 w 873"/>
                <a:gd name="T57" fmla="*/ 298 h 1036"/>
                <a:gd name="T58" fmla="*/ 306 w 873"/>
                <a:gd name="T59" fmla="*/ 72 h 1036"/>
                <a:gd name="T60" fmla="*/ 256 w 873"/>
                <a:gd name="T61" fmla="*/ 12 h 1036"/>
                <a:gd name="T62" fmla="*/ 217 w 873"/>
                <a:gd name="T63" fmla="*/ 37 h 1036"/>
                <a:gd name="T64" fmla="*/ 173 w 873"/>
                <a:gd name="T65" fmla="*/ 140 h 1036"/>
                <a:gd name="T66" fmla="*/ 88 w 873"/>
                <a:gd name="T67" fmla="*/ 513 h 1036"/>
                <a:gd name="T68" fmla="*/ 57 w 873"/>
                <a:gd name="T69" fmla="*/ 633 h 1036"/>
                <a:gd name="T70" fmla="*/ 14 w 873"/>
                <a:gd name="T71" fmla="*/ 1009 h 1036"/>
                <a:gd name="T72" fmla="*/ 431 w 873"/>
                <a:gd name="T73" fmla="*/ 585 h 1036"/>
                <a:gd name="T74" fmla="*/ 442 w 873"/>
                <a:gd name="T75" fmla="*/ 583 h 1036"/>
                <a:gd name="T76" fmla="*/ 566 w 873"/>
                <a:gd name="T77" fmla="*/ 617 h 1036"/>
                <a:gd name="T78" fmla="*/ 617 w 873"/>
                <a:gd name="T79" fmla="*/ 656 h 1036"/>
                <a:gd name="T80" fmla="*/ 629 w 873"/>
                <a:gd name="T81" fmla="*/ 754 h 1036"/>
                <a:gd name="T82" fmla="*/ 521 w 873"/>
                <a:gd name="T83" fmla="*/ 826 h 1036"/>
                <a:gd name="T84" fmla="*/ 469 w 873"/>
                <a:gd name="T85" fmla="*/ 873 h 1036"/>
                <a:gd name="T86" fmla="*/ 456 w 873"/>
                <a:gd name="T87" fmla="*/ 875 h 1036"/>
                <a:gd name="T88" fmla="*/ 440 w 873"/>
                <a:gd name="T89" fmla="*/ 881 h 1036"/>
                <a:gd name="T90" fmla="*/ 440 w 873"/>
                <a:gd name="T91" fmla="*/ 881 h 1036"/>
                <a:gd name="T92" fmla="*/ 440 w 873"/>
                <a:gd name="T93" fmla="*/ 881 h 1036"/>
                <a:gd name="T94" fmla="*/ 370 w 873"/>
                <a:gd name="T95" fmla="*/ 820 h 1036"/>
                <a:gd name="T96" fmla="*/ 313 w 873"/>
                <a:gd name="T97" fmla="*/ 762 h 1036"/>
                <a:gd name="T98" fmla="*/ 205 w 873"/>
                <a:gd name="T99" fmla="*/ 650 h 1036"/>
                <a:gd name="T100" fmla="*/ 431 w 873"/>
                <a:gd name="T101" fmla="*/ 585 h 10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873" h="1036">
                  <a:moveTo>
                    <a:pt x="14" y="1009"/>
                  </a:moveTo>
                  <a:cubicBezTo>
                    <a:pt x="14" y="1015"/>
                    <a:pt x="9" y="1032"/>
                    <a:pt x="20" y="1026"/>
                  </a:cubicBezTo>
                  <a:cubicBezTo>
                    <a:pt x="29" y="1021"/>
                    <a:pt x="33" y="1036"/>
                    <a:pt x="44" y="1024"/>
                  </a:cubicBezTo>
                  <a:cubicBezTo>
                    <a:pt x="83" y="982"/>
                    <a:pt x="105" y="933"/>
                    <a:pt x="118" y="878"/>
                  </a:cubicBezTo>
                  <a:cubicBezTo>
                    <a:pt x="129" y="836"/>
                    <a:pt x="139" y="793"/>
                    <a:pt x="151" y="746"/>
                  </a:cubicBezTo>
                  <a:cubicBezTo>
                    <a:pt x="159" y="755"/>
                    <a:pt x="164" y="759"/>
                    <a:pt x="167" y="764"/>
                  </a:cubicBezTo>
                  <a:cubicBezTo>
                    <a:pt x="205" y="813"/>
                    <a:pt x="243" y="862"/>
                    <a:pt x="280" y="911"/>
                  </a:cubicBezTo>
                  <a:cubicBezTo>
                    <a:pt x="320" y="964"/>
                    <a:pt x="374" y="978"/>
                    <a:pt x="435" y="964"/>
                  </a:cubicBezTo>
                  <a:cubicBezTo>
                    <a:pt x="460" y="959"/>
                    <a:pt x="488" y="949"/>
                    <a:pt x="466" y="913"/>
                  </a:cubicBezTo>
                  <a:cubicBezTo>
                    <a:pt x="550" y="909"/>
                    <a:pt x="628" y="898"/>
                    <a:pt x="696" y="846"/>
                  </a:cubicBezTo>
                  <a:cubicBezTo>
                    <a:pt x="763" y="796"/>
                    <a:pt x="789" y="719"/>
                    <a:pt x="762" y="639"/>
                  </a:cubicBezTo>
                  <a:cubicBezTo>
                    <a:pt x="741" y="574"/>
                    <a:pt x="691" y="535"/>
                    <a:pt x="639" y="496"/>
                  </a:cubicBezTo>
                  <a:cubicBezTo>
                    <a:pt x="644" y="494"/>
                    <a:pt x="647" y="492"/>
                    <a:pt x="650" y="490"/>
                  </a:cubicBezTo>
                  <a:cubicBezTo>
                    <a:pt x="665" y="478"/>
                    <a:pt x="673" y="460"/>
                    <a:pt x="676" y="443"/>
                  </a:cubicBezTo>
                  <a:cubicBezTo>
                    <a:pt x="679" y="429"/>
                    <a:pt x="671" y="415"/>
                    <a:pt x="650" y="416"/>
                  </a:cubicBezTo>
                  <a:cubicBezTo>
                    <a:pt x="643" y="416"/>
                    <a:pt x="646" y="404"/>
                    <a:pt x="650" y="401"/>
                  </a:cubicBezTo>
                  <a:cubicBezTo>
                    <a:pt x="689" y="371"/>
                    <a:pt x="702" y="310"/>
                    <a:pt x="766" y="311"/>
                  </a:cubicBezTo>
                  <a:cubicBezTo>
                    <a:pt x="791" y="312"/>
                    <a:pt x="813" y="322"/>
                    <a:pt x="837" y="325"/>
                  </a:cubicBezTo>
                  <a:cubicBezTo>
                    <a:pt x="837" y="325"/>
                    <a:pt x="837" y="325"/>
                    <a:pt x="837" y="325"/>
                  </a:cubicBezTo>
                  <a:cubicBezTo>
                    <a:pt x="840" y="341"/>
                    <a:pt x="860" y="345"/>
                    <a:pt x="863" y="362"/>
                  </a:cubicBezTo>
                  <a:cubicBezTo>
                    <a:pt x="870" y="345"/>
                    <a:pt x="868" y="331"/>
                    <a:pt x="858" y="317"/>
                  </a:cubicBezTo>
                  <a:cubicBezTo>
                    <a:pt x="873" y="306"/>
                    <a:pt x="868" y="294"/>
                    <a:pt x="861" y="281"/>
                  </a:cubicBezTo>
                  <a:cubicBezTo>
                    <a:pt x="835" y="230"/>
                    <a:pt x="755" y="177"/>
                    <a:pt x="677" y="218"/>
                  </a:cubicBezTo>
                  <a:cubicBezTo>
                    <a:pt x="653" y="231"/>
                    <a:pt x="632" y="246"/>
                    <a:pt x="613" y="265"/>
                  </a:cubicBezTo>
                  <a:cubicBezTo>
                    <a:pt x="555" y="322"/>
                    <a:pt x="490" y="375"/>
                    <a:pt x="474" y="462"/>
                  </a:cubicBezTo>
                  <a:cubicBezTo>
                    <a:pt x="470" y="480"/>
                    <a:pt x="457" y="478"/>
                    <a:pt x="446" y="482"/>
                  </a:cubicBezTo>
                  <a:cubicBezTo>
                    <a:pt x="374" y="504"/>
                    <a:pt x="301" y="514"/>
                    <a:pt x="227" y="529"/>
                  </a:cubicBezTo>
                  <a:cubicBezTo>
                    <a:pt x="205" y="533"/>
                    <a:pt x="200" y="526"/>
                    <a:pt x="204" y="507"/>
                  </a:cubicBezTo>
                  <a:cubicBezTo>
                    <a:pt x="221" y="437"/>
                    <a:pt x="236" y="367"/>
                    <a:pt x="256" y="298"/>
                  </a:cubicBezTo>
                  <a:cubicBezTo>
                    <a:pt x="277" y="223"/>
                    <a:pt x="288" y="147"/>
                    <a:pt x="306" y="72"/>
                  </a:cubicBezTo>
                  <a:cubicBezTo>
                    <a:pt x="315" y="32"/>
                    <a:pt x="281" y="24"/>
                    <a:pt x="256" y="12"/>
                  </a:cubicBezTo>
                  <a:cubicBezTo>
                    <a:pt x="233" y="0"/>
                    <a:pt x="226" y="24"/>
                    <a:pt x="217" y="37"/>
                  </a:cubicBezTo>
                  <a:cubicBezTo>
                    <a:pt x="194" y="68"/>
                    <a:pt x="181" y="103"/>
                    <a:pt x="173" y="140"/>
                  </a:cubicBezTo>
                  <a:cubicBezTo>
                    <a:pt x="145" y="265"/>
                    <a:pt x="120" y="390"/>
                    <a:pt x="88" y="513"/>
                  </a:cubicBezTo>
                  <a:cubicBezTo>
                    <a:pt x="77" y="553"/>
                    <a:pt x="64" y="591"/>
                    <a:pt x="57" y="633"/>
                  </a:cubicBezTo>
                  <a:cubicBezTo>
                    <a:pt x="35" y="758"/>
                    <a:pt x="0" y="881"/>
                    <a:pt x="14" y="1009"/>
                  </a:cubicBezTo>
                  <a:close/>
                  <a:moveTo>
                    <a:pt x="431" y="585"/>
                  </a:moveTo>
                  <a:cubicBezTo>
                    <a:pt x="435" y="585"/>
                    <a:pt x="439" y="585"/>
                    <a:pt x="442" y="583"/>
                  </a:cubicBezTo>
                  <a:cubicBezTo>
                    <a:pt x="498" y="542"/>
                    <a:pt x="531" y="579"/>
                    <a:pt x="566" y="617"/>
                  </a:cubicBezTo>
                  <a:cubicBezTo>
                    <a:pt x="580" y="633"/>
                    <a:pt x="598" y="647"/>
                    <a:pt x="617" y="656"/>
                  </a:cubicBezTo>
                  <a:cubicBezTo>
                    <a:pt x="666" y="679"/>
                    <a:pt x="659" y="719"/>
                    <a:pt x="629" y="754"/>
                  </a:cubicBezTo>
                  <a:cubicBezTo>
                    <a:pt x="601" y="788"/>
                    <a:pt x="559" y="807"/>
                    <a:pt x="521" y="826"/>
                  </a:cubicBezTo>
                  <a:cubicBezTo>
                    <a:pt x="497" y="838"/>
                    <a:pt x="475" y="843"/>
                    <a:pt x="469" y="873"/>
                  </a:cubicBezTo>
                  <a:cubicBezTo>
                    <a:pt x="469" y="874"/>
                    <a:pt x="461" y="874"/>
                    <a:pt x="456" y="875"/>
                  </a:cubicBezTo>
                  <a:cubicBezTo>
                    <a:pt x="451" y="877"/>
                    <a:pt x="445" y="879"/>
                    <a:pt x="440" y="881"/>
                  </a:cubicBezTo>
                  <a:cubicBezTo>
                    <a:pt x="440" y="881"/>
                    <a:pt x="440" y="881"/>
                    <a:pt x="440" y="881"/>
                  </a:cubicBezTo>
                  <a:cubicBezTo>
                    <a:pt x="440" y="881"/>
                    <a:pt x="440" y="881"/>
                    <a:pt x="440" y="881"/>
                  </a:cubicBezTo>
                  <a:cubicBezTo>
                    <a:pt x="428" y="848"/>
                    <a:pt x="393" y="841"/>
                    <a:pt x="370" y="820"/>
                  </a:cubicBezTo>
                  <a:cubicBezTo>
                    <a:pt x="350" y="802"/>
                    <a:pt x="331" y="783"/>
                    <a:pt x="313" y="762"/>
                  </a:cubicBezTo>
                  <a:cubicBezTo>
                    <a:pt x="280" y="723"/>
                    <a:pt x="241" y="688"/>
                    <a:pt x="205" y="650"/>
                  </a:cubicBezTo>
                  <a:cubicBezTo>
                    <a:pt x="278" y="625"/>
                    <a:pt x="353" y="599"/>
                    <a:pt x="431" y="585"/>
                  </a:cubicBezTo>
                  <a:close/>
                </a:path>
              </a:pathLst>
            </a:custGeom>
            <a:grpFill/>
            <a:ln>
              <a:noFill/>
            </a:ln>
          </p:spPr>
          <p:txBody>
            <a:bodyPr vert="horz" wrap="square" lIns="91440" tIns="45720" rIns="91440" bIns="45720" numCol="1" anchor="t" anchorCtr="0" compatLnSpc="1">
              <a:prstTxWarp prst="textNoShape">
                <a:avLst/>
              </a:prstTxWarp>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endParaRPr lang="zh-CN" altLang="en-US">
                <a:solidFill>
                  <a:schemeClr val="accent1"/>
                </a:solidFill>
              </a:endParaRPr>
            </a:p>
          </p:txBody>
        </p:sp>
      </p:grpSp>
    </p:spTree>
    <p:extLst>
      <p:ext uri="{BB962C8B-B14F-4D97-AF65-F5344CB8AC3E}">
        <p14:creationId xmlns:p14="http://schemas.microsoft.com/office/powerpoint/2010/main" val="3975842685"/>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NeRF原理-字幕">
            <a:hlinkClick r:id="" action="ppaction://media"/>
            <a:extLst>
              <a:ext uri="{FF2B5EF4-FFF2-40B4-BE49-F238E27FC236}">
                <a16:creationId xmlns:a16="http://schemas.microsoft.com/office/drawing/2014/main" id="{B90CD3A3-D0DA-577B-E724-EBB652046554}"/>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9686" y="1015451"/>
            <a:ext cx="9832628" cy="5530853"/>
          </a:xfrm>
          <a:prstGeom prst="rect">
            <a:avLst/>
          </a:prstGeom>
        </p:spPr>
      </p:pic>
      <p:cxnSp>
        <p:nvCxnSpPr>
          <p:cNvPr id="5" name="直接连接符 4">
            <a:extLst>
              <a:ext uri="{FF2B5EF4-FFF2-40B4-BE49-F238E27FC236}">
                <a16:creationId xmlns:a16="http://schemas.microsoft.com/office/drawing/2014/main" id="{BC0DF948-ED6F-2BED-AA14-EE33CDCA5CF9}"/>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2AA3983-7257-2D45-649B-59DF9E383CC4}"/>
              </a:ext>
            </a:extLst>
          </p:cNvPr>
          <p:cNvSpPr txBox="1"/>
          <p:nvPr/>
        </p:nvSpPr>
        <p:spPr>
          <a:xfrm>
            <a:off x="618565" y="311696"/>
            <a:ext cx="1882588"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Overview</a:t>
            </a:r>
            <a:endParaRPr lang="zh-CN" altLang="en-US" sz="3200" dirty="0"/>
          </a:p>
        </p:txBody>
      </p:sp>
    </p:spTree>
    <p:extLst>
      <p:ext uri="{BB962C8B-B14F-4D97-AF65-F5344CB8AC3E}">
        <p14:creationId xmlns:p14="http://schemas.microsoft.com/office/powerpoint/2010/main" val="259444153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51642"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 name="直接连接符 2">
            <a:extLst>
              <a:ext uri="{FF2B5EF4-FFF2-40B4-BE49-F238E27FC236}">
                <a16:creationId xmlns:a16="http://schemas.microsoft.com/office/drawing/2014/main" id="{1ED24792-6552-D7F9-5996-5F91C0C625C0}"/>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D10433CC-A695-16C6-7A6B-EA567D142D30}"/>
              </a:ext>
            </a:extLst>
          </p:cNvPr>
          <p:cNvSpPr txBox="1"/>
          <p:nvPr/>
        </p:nvSpPr>
        <p:spPr>
          <a:xfrm>
            <a:off x="618565" y="311696"/>
            <a:ext cx="1882588"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Overview</a:t>
            </a:r>
            <a:endParaRPr lang="zh-CN" altLang="en-US" sz="3200" dirty="0"/>
          </a:p>
        </p:txBody>
      </p:sp>
      <p:pic>
        <p:nvPicPr>
          <p:cNvPr id="7" name="图片 6" descr="图示&#10;&#10;描述已自动生成">
            <a:extLst>
              <a:ext uri="{FF2B5EF4-FFF2-40B4-BE49-F238E27FC236}">
                <a16:creationId xmlns:a16="http://schemas.microsoft.com/office/drawing/2014/main" id="{23BF9360-9FC1-129E-40EF-380622FD81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459" y="1323373"/>
            <a:ext cx="10901082" cy="3345877"/>
          </a:xfrm>
          <a:prstGeom prst="rect">
            <a:avLst/>
          </a:prstGeom>
        </p:spPr>
      </p:pic>
      <p:sp>
        <p:nvSpPr>
          <p:cNvPr id="18" name="文本框 17">
            <a:extLst>
              <a:ext uri="{FF2B5EF4-FFF2-40B4-BE49-F238E27FC236}">
                <a16:creationId xmlns:a16="http://schemas.microsoft.com/office/drawing/2014/main" id="{E76744D4-AA2E-B576-0674-5E1A5558E150}"/>
              </a:ext>
            </a:extLst>
          </p:cNvPr>
          <p:cNvSpPr txBox="1"/>
          <p:nvPr/>
        </p:nvSpPr>
        <p:spPr>
          <a:xfrm>
            <a:off x="3727937" y="5020342"/>
            <a:ext cx="495649" cy="461665"/>
          </a:xfrm>
          <a:prstGeom prst="rect">
            <a:avLst/>
          </a:prstGeom>
          <a:noFill/>
        </p:spPr>
        <p:txBody>
          <a:bodyPr wrap="none" rtlCol="0">
            <a:spAutoFit/>
          </a:bodyPr>
          <a:lstStyle/>
          <a:p>
            <a:r>
              <a:rPr lang="en-US" altLang="zh-CN" sz="2400" b="1" dirty="0">
                <a:solidFill>
                  <a:srgbClr val="FF0000"/>
                </a:solidFill>
                <a:latin typeface="MS Gothic" panose="020B0609070205080204" pitchFamily="49" charset="-128"/>
                <a:ea typeface="MS Gothic" panose="020B0609070205080204" pitchFamily="49" charset="-128"/>
              </a:rPr>
              <a:t>2D</a:t>
            </a:r>
            <a:endParaRPr lang="zh-CN" altLang="en-US" b="1" dirty="0">
              <a:solidFill>
                <a:srgbClr val="FF0000"/>
              </a:solidFill>
              <a:latin typeface="MS Gothic" panose="020B0609070205080204" pitchFamily="49" charset="-128"/>
              <a:ea typeface="MS Gothic" panose="020B0609070205080204" pitchFamily="49" charset="-128"/>
            </a:endParaRPr>
          </a:p>
        </p:txBody>
      </p:sp>
      <p:sp>
        <p:nvSpPr>
          <p:cNvPr id="19" name="文本框 18">
            <a:extLst>
              <a:ext uri="{FF2B5EF4-FFF2-40B4-BE49-F238E27FC236}">
                <a16:creationId xmlns:a16="http://schemas.microsoft.com/office/drawing/2014/main" id="{7E724396-1EB0-97CF-82D3-B06FB3434ACA}"/>
              </a:ext>
            </a:extLst>
          </p:cNvPr>
          <p:cNvSpPr txBox="1"/>
          <p:nvPr/>
        </p:nvSpPr>
        <p:spPr>
          <a:xfrm>
            <a:off x="8392767" y="5020342"/>
            <a:ext cx="495649" cy="461665"/>
          </a:xfrm>
          <a:prstGeom prst="rect">
            <a:avLst/>
          </a:prstGeom>
          <a:noFill/>
        </p:spPr>
        <p:txBody>
          <a:bodyPr wrap="none" rtlCol="0">
            <a:spAutoFit/>
          </a:bodyPr>
          <a:lstStyle/>
          <a:p>
            <a:r>
              <a:rPr lang="en-US" altLang="zh-CN" sz="2400" b="1" dirty="0">
                <a:solidFill>
                  <a:srgbClr val="FF0000"/>
                </a:solidFill>
                <a:latin typeface="MS Gothic" panose="020B0609070205080204" pitchFamily="49" charset="-128"/>
                <a:ea typeface="MS Gothic" panose="020B0609070205080204" pitchFamily="49" charset="-128"/>
              </a:rPr>
              <a:t>2D</a:t>
            </a:r>
            <a:endParaRPr lang="zh-CN" altLang="en-US" b="1" dirty="0">
              <a:solidFill>
                <a:srgbClr val="FF0000"/>
              </a:solidFill>
              <a:latin typeface="MS Gothic" panose="020B0609070205080204" pitchFamily="49" charset="-128"/>
              <a:ea typeface="MS Gothic" panose="020B0609070205080204" pitchFamily="49" charset="-128"/>
            </a:endParaRPr>
          </a:p>
        </p:txBody>
      </p:sp>
      <p:sp>
        <p:nvSpPr>
          <p:cNvPr id="20" name="文本框 19">
            <a:extLst>
              <a:ext uri="{FF2B5EF4-FFF2-40B4-BE49-F238E27FC236}">
                <a16:creationId xmlns:a16="http://schemas.microsoft.com/office/drawing/2014/main" id="{E3184692-3240-0979-390F-9F90E44E71C4}"/>
              </a:ext>
            </a:extLst>
          </p:cNvPr>
          <p:cNvSpPr txBox="1"/>
          <p:nvPr/>
        </p:nvSpPr>
        <p:spPr>
          <a:xfrm>
            <a:off x="5996803" y="5017367"/>
            <a:ext cx="495649" cy="461665"/>
          </a:xfrm>
          <a:prstGeom prst="rect">
            <a:avLst/>
          </a:prstGeom>
          <a:noFill/>
        </p:spPr>
        <p:txBody>
          <a:bodyPr wrap="none" rtlCol="0">
            <a:spAutoFit/>
          </a:bodyPr>
          <a:lstStyle/>
          <a:p>
            <a:r>
              <a:rPr lang="en-US" altLang="zh-CN" sz="2400" b="1" dirty="0">
                <a:solidFill>
                  <a:srgbClr val="FF0000"/>
                </a:solidFill>
                <a:latin typeface="MS Gothic" panose="020B0609070205080204" pitchFamily="49" charset="-128"/>
                <a:ea typeface="MS Gothic" panose="020B0609070205080204" pitchFamily="49" charset="-128"/>
              </a:rPr>
              <a:t>3D</a:t>
            </a:r>
            <a:endParaRPr lang="zh-CN" altLang="en-US" b="1" dirty="0">
              <a:solidFill>
                <a:srgbClr val="FF0000"/>
              </a:solidFill>
              <a:latin typeface="MS Gothic" panose="020B0609070205080204" pitchFamily="49" charset="-128"/>
              <a:ea typeface="MS Gothic" panose="020B0609070205080204" pitchFamily="49" charset="-128"/>
            </a:endParaRPr>
          </a:p>
        </p:txBody>
      </p:sp>
      <p:sp>
        <p:nvSpPr>
          <p:cNvPr id="21" name="文本框 20">
            <a:extLst>
              <a:ext uri="{FF2B5EF4-FFF2-40B4-BE49-F238E27FC236}">
                <a16:creationId xmlns:a16="http://schemas.microsoft.com/office/drawing/2014/main" id="{254FFB70-2725-568D-2927-23AE5FB7F611}"/>
              </a:ext>
            </a:extLst>
          </p:cNvPr>
          <p:cNvSpPr txBox="1"/>
          <p:nvPr/>
        </p:nvSpPr>
        <p:spPr>
          <a:xfrm>
            <a:off x="3413519" y="5662574"/>
            <a:ext cx="120000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GT images</a:t>
            </a:r>
            <a:endParaRPr lang="zh-CN" altLang="en-US" dirty="0">
              <a:latin typeface="Times New Roman" panose="02020603050405020304" pitchFamily="18" charset="0"/>
              <a:cs typeface="Times New Roman" panose="02020603050405020304" pitchFamily="18" charset="0"/>
            </a:endParaRPr>
          </a:p>
        </p:txBody>
      </p:sp>
      <p:sp>
        <p:nvSpPr>
          <p:cNvPr id="22" name="文本框 21">
            <a:extLst>
              <a:ext uri="{FF2B5EF4-FFF2-40B4-BE49-F238E27FC236}">
                <a16:creationId xmlns:a16="http://schemas.microsoft.com/office/drawing/2014/main" id="{A411FE51-9D39-E4B7-1454-7374390256D9}"/>
              </a:ext>
            </a:extLst>
          </p:cNvPr>
          <p:cNvSpPr txBox="1"/>
          <p:nvPr/>
        </p:nvSpPr>
        <p:spPr>
          <a:xfrm>
            <a:off x="7680319" y="5662574"/>
            <a:ext cx="1794081"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generated images</a:t>
            </a:r>
            <a:endParaRPr lang="zh-CN" altLang="en-US" dirty="0">
              <a:latin typeface="Times New Roman" panose="02020603050405020304" pitchFamily="18" charset="0"/>
              <a:cs typeface="Times New Roman" panose="02020603050405020304" pitchFamily="18" charset="0"/>
            </a:endParaRPr>
          </a:p>
        </p:txBody>
      </p:sp>
      <p:sp>
        <p:nvSpPr>
          <p:cNvPr id="23" name="文本框 22">
            <a:extLst>
              <a:ext uri="{FF2B5EF4-FFF2-40B4-BE49-F238E27FC236}">
                <a16:creationId xmlns:a16="http://schemas.microsoft.com/office/drawing/2014/main" id="{253BD286-C49C-207D-4383-5CC24D1CF80F}"/>
              </a:ext>
            </a:extLst>
          </p:cNvPr>
          <p:cNvSpPr txBox="1"/>
          <p:nvPr/>
        </p:nvSpPr>
        <p:spPr>
          <a:xfrm>
            <a:off x="5112230" y="5648648"/>
            <a:ext cx="2262158" cy="369332"/>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rPr>
              <a:t>Neural Radiance Field</a:t>
            </a:r>
            <a:endParaRPr lang="zh-CN" altLang="en-US" dirty="0">
              <a:latin typeface="Times New Roman" panose="02020603050405020304" pitchFamily="18" charset="0"/>
              <a:cs typeface="Times New Roman" panose="02020603050405020304" pitchFamily="18" charset="0"/>
            </a:endParaRPr>
          </a:p>
        </p:txBody>
      </p:sp>
      <p:cxnSp>
        <p:nvCxnSpPr>
          <p:cNvPr id="24" name="直接箭头连接符 23">
            <a:extLst>
              <a:ext uri="{FF2B5EF4-FFF2-40B4-BE49-F238E27FC236}">
                <a16:creationId xmlns:a16="http://schemas.microsoft.com/office/drawing/2014/main" id="{C93E8D73-3384-AA64-057C-01B67B952F78}"/>
              </a:ext>
            </a:extLst>
          </p:cNvPr>
          <p:cNvCxnSpPr/>
          <p:nvPr/>
        </p:nvCxnSpPr>
        <p:spPr>
          <a:xfrm>
            <a:off x="4398152" y="5248199"/>
            <a:ext cx="144187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25" name="直接箭头连接符 24">
            <a:extLst>
              <a:ext uri="{FF2B5EF4-FFF2-40B4-BE49-F238E27FC236}">
                <a16:creationId xmlns:a16="http://schemas.microsoft.com/office/drawing/2014/main" id="{22C81EB8-BF81-2D80-E05E-F7D31AB41C0D}"/>
              </a:ext>
            </a:extLst>
          </p:cNvPr>
          <p:cNvCxnSpPr>
            <a:cxnSpLocks/>
          </p:cNvCxnSpPr>
          <p:nvPr/>
        </p:nvCxnSpPr>
        <p:spPr>
          <a:xfrm>
            <a:off x="6621179" y="5248199"/>
            <a:ext cx="160704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26" name="文本框 25">
            <a:extLst>
              <a:ext uri="{FF2B5EF4-FFF2-40B4-BE49-F238E27FC236}">
                <a16:creationId xmlns:a16="http://schemas.microsoft.com/office/drawing/2014/main" id="{82F1EC23-AD61-8C4D-DBD8-AC4457777C7A}"/>
              </a:ext>
            </a:extLst>
          </p:cNvPr>
          <p:cNvSpPr txBox="1"/>
          <p:nvPr/>
        </p:nvSpPr>
        <p:spPr>
          <a:xfrm>
            <a:off x="4809547" y="4894600"/>
            <a:ext cx="570990" cy="338554"/>
          </a:xfrm>
          <a:prstGeom prst="rect">
            <a:avLst/>
          </a:prstGeom>
          <a:noFill/>
        </p:spPr>
        <p:txBody>
          <a:bodyPr wrap="none" rtlCol="0">
            <a:spAutoFit/>
          </a:bodyPr>
          <a:lstStyle/>
          <a:p>
            <a:r>
              <a:rPr lang="en-US" altLang="zh-CN" sz="1600" dirty="0">
                <a:latin typeface="Calibri" panose="020F0502020204030204" pitchFamily="34" charset="0"/>
                <a:cs typeface="Calibri" panose="020F0502020204030204" pitchFamily="34" charset="0"/>
              </a:rPr>
              <a:t>MLP</a:t>
            </a:r>
            <a:endParaRPr lang="zh-CN" altLang="en-US" dirty="0">
              <a:latin typeface="Calibri" panose="020F0502020204030204" pitchFamily="34" charset="0"/>
              <a:cs typeface="Calibri" panose="020F0502020204030204" pitchFamily="34" charset="0"/>
            </a:endParaRPr>
          </a:p>
        </p:txBody>
      </p:sp>
      <p:sp>
        <p:nvSpPr>
          <p:cNvPr id="27" name="文本框 26">
            <a:extLst>
              <a:ext uri="{FF2B5EF4-FFF2-40B4-BE49-F238E27FC236}">
                <a16:creationId xmlns:a16="http://schemas.microsoft.com/office/drawing/2014/main" id="{5DC37819-B4A4-5179-AA17-E371856DBD7D}"/>
              </a:ext>
            </a:extLst>
          </p:cNvPr>
          <p:cNvSpPr txBox="1"/>
          <p:nvPr/>
        </p:nvSpPr>
        <p:spPr>
          <a:xfrm>
            <a:off x="6799840" y="4957651"/>
            <a:ext cx="1332865" cy="276999"/>
          </a:xfrm>
          <a:prstGeom prst="rect">
            <a:avLst/>
          </a:prstGeom>
          <a:noFill/>
        </p:spPr>
        <p:txBody>
          <a:bodyPr wrap="none" rtlCol="0">
            <a:spAutoFit/>
          </a:bodyPr>
          <a:lstStyle/>
          <a:p>
            <a:r>
              <a:rPr lang="en-US" altLang="zh-CN" sz="1200" dirty="0">
                <a:latin typeface="Calibri" panose="020F0502020204030204" pitchFamily="34" charset="0"/>
                <a:cs typeface="Calibri" panose="020F0502020204030204" pitchFamily="34" charset="0"/>
              </a:rPr>
              <a:t>Volume Rendering</a:t>
            </a:r>
            <a:endParaRPr lang="zh-CN" altLang="en-US" sz="1400" dirty="0">
              <a:latin typeface="Calibri" panose="020F0502020204030204" pitchFamily="34" charset="0"/>
              <a:cs typeface="Calibri" panose="020F0502020204030204" pitchFamily="34" charset="0"/>
            </a:endParaRPr>
          </a:p>
        </p:txBody>
      </p:sp>
    </p:spTree>
    <p:extLst>
      <p:ext uri="{BB962C8B-B14F-4D97-AF65-F5344CB8AC3E}">
        <p14:creationId xmlns:p14="http://schemas.microsoft.com/office/powerpoint/2010/main" val="973769608"/>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500"/>
                                        <p:tgtEl>
                                          <p:spTgt spid="1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20"/>
                                        </p:tgtEl>
                                        <p:attrNameLst>
                                          <p:attrName>style.visibility</p:attrName>
                                        </p:attrNameLst>
                                      </p:cBhvr>
                                      <p:to>
                                        <p:strVal val="visible"/>
                                      </p:to>
                                    </p:set>
                                    <p:animEffect transition="in" filter="fade">
                                      <p:cBhvr>
                                        <p:cTn id="10" dur="500"/>
                                        <p:tgtEl>
                                          <p:spTgt spid="2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fade">
                                      <p:cBhvr>
                                        <p:cTn id="13" dur="500"/>
                                        <p:tgtEl>
                                          <p:spTgt spid="21"/>
                                        </p:tgtEl>
                                      </p:cBhvr>
                                    </p:animEffect>
                                  </p:childTnLst>
                                </p:cTn>
                              </p:par>
                              <p:par>
                                <p:cTn id="14" presetID="10" presetClass="entr" presetSubtype="0" fill="hold" nodeType="withEffect">
                                  <p:stCondLst>
                                    <p:cond delay="0"/>
                                  </p:stCondLst>
                                  <p:childTnLst>
                                    <p:set>
                                      <p:cBhvr>
                                        <p:cTn id="15" dur="1" fill="hold">
                                          <p:stCondLst>
                                            <p:cond delay="0"/>
                                          </p:stCondLst>
                                        </p:cTn>
                                        <p:tgtEl>
                                          <p:spTgt spid="24"/>
                                        </p:tgtEl>
                                        <p:attrNameLst>
                                          <p:attrName>style.visibility</p:attrName>
                                        </p:attrNameLst>
                                      </p:cBhvr>
                                      <p:to>
                                        <p:strVal val="visible"/>
                                      </p:to>
                                    </p:set>
                                    <p:animEffect transition="in" filter="fade">
                                      <p:cBhvr>
                                        <p:cTn id="16" dur="500"/>
                                        <p:tgtEl>
                                          <p:spTgt spid="2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23"/>
                                        </p:tgtEl>
                                        <p:attrNameLst>
                                          <p:attrName>style.visibility</p:attrName>
                                        </p:attrNameLst>
                                      </p:cBhvr>
                                      <p:to>
                                        <p:strVal val="visible"/>
                                      </p:to>
                                    </p:set>
                                    <p:animEffect transition="in" filter="fade">
                                      <p:cBhvr>
                                        <p:cTn id="19" dur="500"/>
                                        <p:tgtEl>
                                          <p:spTgt spid="23"/>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animEffect transition="in" filter="fade">
                                      <p:cBhvr>
                                        <p:cTn id="27" dur="500"/>
                                        <p:tgtEl>
                                          <p:spTgt spid="19"/>
                                        </p:tgtEl>
                                      </p:cBhvr>
                                    </p:animEffect>
                                  </p:childTnLst>
                                </p:cTn>
                              </p:par>
                              <p:par>
                                <p:cTn id="28" presetID="10" presetClass="entr" presetSubtype="0" fill="hold" grpId="0" nodeType="withEffect">
                                  <p:stCondLst>
                                    <p:cond delay="0"/>
                                  </p:stCondLst>
                                  <p:childTnLst>
                                    <p:set>
                                      <p:cBhvr>
                                        <p:cTn id="29" dur="1" fill="hold">
                                          <p:stCondLst>
                                            <p:cond delay="0"/>
                                          </p:stCondLst>
                                        </p:cTn>
                                        <p:tgtEl>
                                          <p:spTgt spid="22"/>
                                        </p:tgtEl>
                                        <p:attrNameLst>
                                          <p:attrName>style.visibility</p:attrName>
                                        </p:attrNameLst>
                                      </p:cBhvr>
                                      <p:to>
                                        <p:strVal val="visible"/>
                                      </p:to>
                                    </p:set>
                                    <p:animEffect transition="in" filter="fade">
                                      <p:cBhvr>
                                        <p:cTn id="30" dur="500"/>
                                        <p:tgtEl>
                                          <p:spTgt spid="22"/>
                                        </p:tgtEl>
                                      </p:cBhvr>
                                    </p:animEffect>
                                  </p:childTnLst>
                                </p:cTn>
                              </p:par>
                              <p:par>
                                <p:cTn id="31" presetID="10" presetClass="entr" presetSubtype="0" fill="hold" grpId="0" nodeType="withEffect">
                                  <p:stCondLst>
                                    <p:cond delay="0"/>
                                  </p:stCondLst>
                                  <p:childTnLst>
                                    <p:set>
                                      <p:cBhvr>
                                        <p:cTn id="32" dur="1" fill="hold">
                                          <p:stCondLst>
                                            <p:cond delay="0"/>
                                          </p:stCondLst>
                                        </p:cTn>
                                        <p:tgtEl>
                                          <p:spTgt spid="27"/>
                                        </p:tgtEl>
                                        <p:attrNameLst>
                                          <p:attrName>style.visibility</p:attrName>
                                        </p:attrNameLst>
                                      </p:cBhvr>
                                      <p:to>
                                        <p:strVal val="visible"/>
                                      </p:to>
                                    </p:set>
                                    <p:animEffect transition="in" filter="fade">
                                      <p:cBhvr>
                                        <p:cTn id="33" dur="500"/>
                                        <p:tgtEl>
                                          <p:spTgt spid="27"/>
                                        </p:tgtEl>
                                      </p:cBhvr>
                                    </p:animEffect>
                                  </p:childTnLst>
                                </p:cTn>
                              </p:par>
                              <p:par>
                                <p:cTn id="34" presetID="10" presetClass="entr" presetSubtype="0" fill="hold" nodeType="withEffect">
                                  <p:stCondLst>
                                    <p:cond delay="0"/>
                                  </p:stCondLst>
                                  <p:childTnLst>
                                    <p:set>
                                      <p:cBhvr>
                                        <p:cTn id="35" dur="1" fill="hold">
                                          <p:stCondLst>
                                            <p:cond delay="0"/>
                                          </p:stCondLst>
                                        </p:cTn>
                                        <p:tgtEl>
                                          <p:spTgt spid="25"/>
                                        </p:tgtEl>
                                        <p:attrNameLst>
                                          <p:attrName>style.visibility</p:attrName>
                                        </p:attrNameLst>
                                      </p:cBhvr>
                                      <p:to>
                                        <p:strVal val="visible"/>
                                      </p:to>
                                    </p:set>
                                    <p:animEffect transition="in" filter="fade">
                                      <p:cBhvr>
                                        <p:cTn id="3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19" grpId="0"/>
      <p:bldP spid="20" grpId="0"/>
      <p:bldP spid="21" grpId="0"/>
      <p:bldP spid="22" grpId="0"/>
      <p:bldP spid="23" grpId="0"/>
      <p:bldP spid="26" grpId="0"/>
      <p:bldP spid="27"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BC0DF948-ED6F-2BED-AA14-EE33CDCA5CF9}"/>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02AA3983-7257-2D45-649B-59DF9E383CC4}"/>
              </a:ext>
            </a:extLst>
          </p:cNvPr>
          <p:cNvSpPr txBox="1"/>
          <p:nvPr/>
        </p:nvSpPr>
        <p:spPr>
          <a:xfrm>
            <a:off x="618564" y="311696"/>
            <a:ext cx="2452881"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Contribution</a:t>
            </a:r>
            <a:endParaRPr lang="zh-CN" altLang="en-US" sz="3200" dirty="0"/>
          </a:p>
        </p:txBody>
      </p:sp>
      <p:sp>
        <p:nvSpPr>
          <p:cNvPr id="3" name="文本框 2">
            <a:extLst>
              <a:ext uri="{FF2B5EF4-FFF2-40B4-BE49-F238E27FC236}">
                <a16:creationId xmlns:a16="http://schemas.microsoft.com/office/drawing/2014/main" id="{4E42BCC5-6429-9934-F776-7C4C3DA008E1}"/>
              </a:ext>
            </a:extLst>
          </p:cNvPr>
          <p:cNvSpPr txBox="1"/>
          <p:nvPr/>
        </p:nvSpPr>
        <p:spPr>
          <a:xfrm>
            <a:off x="750277" y="1582341"/>
            <a:ext cx="10688688" cy="4154984"/>
          </a:xfrm>
          <a:prstGeom prst="rect">
            <a:avLst/>
          </a:prstGeom>
          <a:noFill/>
        </p:spPr>
        <p:txBody>
          <a:bodyPr wrap="square">
            <a:spAutoFit/>
          </a:bodyPr>
          <a:lstStyle/>
          <a:p>
            <a:pPr marL="285750" indent="-285750">
              <a:buFont typeface="Wingdings" panose="05000000000000000000" pitchFamily="2" charset="2"/>
              <a:buChar char="l"/>
            </a:pPr>
            <a:r>
              <a:rPr lang="zh-CN" altLang="en-US" sz="2400" dirty="0">
                <a:latin typeface="Times New Roman" panose="02020603050405020304" pitchFamily="18" charset="0"/>
                <a:cs typeface="Times New Roman" panose="02020603050405020304" pitchFamily="18" charset="0"/>
              </a:rPr>
              <a:t>An approach for representing continuous scenes with complex geometry and materials as </a:t>
            </a:r>
            <a:r>
              <a:rPr lang="zh-CN" altLang="en-US" sz="2400" dirty="0">
                <a:solidFill>
                  <a:srgbClr val="00B050"/>
                </a:solidFill>
                <a:latin typeface="Times New Roman" panose="02020603050405020304" pitchFamily="18" charset="0"/>
                <a:cs typeface="Times New Roman" panose="02020603050405020304" pitchFamily="18" charset="0"/>
              </a:rPr>
              <a:t>5D neural radiance fields</a:t>
            </a:r>
            <a:r>
              <a:rPr lang="zh-CN" altLang="en-US" sz="2400" dirty="0">
                <a:latin typeface="Times New Roman" panose="02020603050405020304" pitchFamily="18" charset="0"/>
                <a:cs typeface="Times New Roman" panose="02020603050405020304" pitchFamily="18" charset="0"/>
              </a:rPr>
              <a:t>, parameterized as basic MLP networks. </a:t>
            </a: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400" dirty="0">
                <a:latin typeface="Times New Roman" panose="02020603050405020304" pitchFamily="18" charset="0"/>
                <a:cs typeface="Times New Roman" panose="02020603050405020304" pitchFamily="18" charset="0"/>
              </a:rPr>
              <a:t>A </a:t>
            </a:r>
            <a:r>
              <a:rPr lang="zh-CN" altLang="en-US" sz="2400" dirty="0">
                <a:solidFill>
                  <a:srgbClr val="00B050"/>
                </a:solidFill>
                <a:latin typeface="Times New Roman" panose="02020603050405020304" pitchFamily="18" charset="0"/>
                <a:cs typeface="Times New Roman" panose="02020603050405020304" pitchFamily="18" charset="0"/>
              </a:rPr>
              <a:t>differentiable rendering</a:t>
            </a:r>
            <a:r>
              <a:rPr lang="zh-CN" altLang="en-US" sz="2400" dirty="0">
                <a:latin typeface="Times New Roman" panose="02020603050405020304" pitchFamily="18" charset="0"/>
                <a:cs typeface="Times New Roman" panose="02020603050405020304" pitchFamily="18" charset="0"/>
              </a:rPr>
              <a:t> procedure based on </a:t>
            </a:r>
            <a:r>
              <a:rPr lang="zh-CN" altLang="en-US" sz="2400" dirty="0">
                <a:solidFill>
                  <a:srgbClr val="00B0F0"/>
                </a:solidFill>
                <a:latin typeface="Times New Roman" panose="02020603050405020304" pitchFamily="18" charset="0"/>
                <a:cs typeface="Times New Roman" panose="02020603050405020304" pitchFamily="18" charset="0"/>
              </a:rPr>
              <a:t>classical volume rendering techniques</a:t>
            </a:r>
            <a:r>
              <a:rPr lang="zh-CN" altLang="en-US" sz="2400" dirty="0">
                <a:latin typeface="Times New Roman" panose="02020603050405020304" pitchFamily="18" charset="0"/>
                <a:cs typeface="Times New Roman" panose="02020603050405020304" pitchFamily="18" charset="0"/>
              </a:rPr>
              <a:t>, which we use to optimize these representations from standard RGB images. This includes </a:t>
            </a:r>
            <a:r>
              <a:rPr lang="zh-CN" altLang="en-US" sz="2400" dirty="0">
                <a:solidFill>
                  <a:srgbClr val="00B050"/>
                </a:solidFill>
                <a:latin typeface="Times New Roman" panose="02020603050405020304" pitchFamily="18" charset="0"/>
                <a:cs typeface="Times New Roman" panose="02020603050405020304" pitchFamily="18" charset="0"/>
              </a:rPr>
              <a:t>a hierarchical sampling strategy </a:t>
            </a:r>
            <a:r>
              <a:rPr lang="zh-CN" altLang="en-US" sz="2400" dirty="0">
                <a:latin typeface="Times New Roman" panose="02020603050405020304" pitchFamily="18" charset="0"/>
                <a:cs typeface="Times New Roman" panose="02020603050405020304" pitchFamily="18" charset="0"/>
              </a:rPr>
              <a:t>to allocate the MLP’s capacity towards space with visible scene</a:t>
            </a:r>
            <a:r>
              <a:rPr lang="en-US" altLang="zh-CN" sz="2400" dirty="0">
                <a:latin typeface="Times New Roman" panose="02020603050405020304" pitchFamily="18" charset="0"/>
                <a:cs typeface="Times New Roman" panose="02020603050405020304" pitchFamily="18" charset="0"/>
              </a:rPr>
              <a:t>.</a:t>
            </a:r>
            <a:r>
              <a:rPr lang="zh-CN" altLang="en-US" sz="2400" dirty="0">
                <a:latin typeface="Times New Roman" panose="02020603050405020304" pitchFamily="18" charset="0"/>
                <a:cs typeface="Times New Roman" panose="02020603050405020304" pitchFamily="18" charset="0"/>
              </a:rPr>
              <a:t> </a:t>
            </a: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endParaRPr lang="en-US" altLang="zh-CN" sz="2400" dirty="0">
              <a:latin typeface="Times New Roman" panose="02020603050405020304" pitchFamily="18" charset="0"/>
              <a:cs typeface="Times New Roman" panose="02020603050405020304" pitchFamily="18" charset="0"/>
            </a:endParaRPr>
          </a:p>
          <a:p>
            <a:pPr marL="285750" indent="-285750">
              <a:buFont typeface="Wingdings" panose="05000000000000000000" pitchFamily="2" charset="2"/>
              <a:buChar char="l"/>
            </a:pPr>
            <a:r>
              <a:rPr lang="zh-CN" altLang="en-US" sz="2400" dirty="0">
                <a:latin typeface="Times New Roman" panose="02020603050405020304" pitchFamily="18" charset="0"/>
                <a:cs typeface="Times New Roman" panose="02020603050405020304" pitchFamily="18" charset="0"/>
              </a:rPr>
              <a:t>A </a:t>
            </a:r>
            <a:r>
              <a:rPr lang="zh-CN" altLang="en-US" sz="2400" dirty="0">
                <a:solidFill>
                  <a:srgbClr val="00B050"/>
                </a:solidFill>
                <a:latin typeface="Times New Roman" panose="02020603050405020304" pitchFamily="18" charset="0"/>
                <a:cs typeface="Times New Roman" panose="02020603050405020304" pitchFamily="18" charset="0"/>
              </a:rPr>
              <a:t>positional encoding</a:t>
            </a:r>
            <a:r>
              <a:rPr lang="zh-CN" altLang="en-US" sz="2400" dirty="0">
                <a:latin typeface="Times New Roman" panose="02020603050405020304" pitchFamily="18" charset="0"/>
                <a:cs typeface="Times New Roman" panose="02020603050405020304" pitchFamily="18" charset="0"/>
              </a:rPr>
              <a:t> to map each input 5D coordinate into a higher dimensional space, which enables us to successfully optimize neural radiance fields to represent high-frequency scene content.</a:t>
            </a:r>
          </a:p>
        </p:txBody>
      </p:sp>
    </p:spTree>
    <p:extLst>
      <p:ext uri="{BB962C8B-B14F-4D97-AF65-F5344CB8AC3E}">
        <p14:creationId xmlns:p14="http://schemas.microsoft.com/office/powerpoint/2010/main" val="86417686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500"/>
                                        <p:tgtEl>
                                          <p:spTgt spid="3">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
                                            <p:txEl>
                                              <p:pRg st="2" end="2"/>
                                            </p:txEl>
                                          </p:spTgt>
                                        </p:tgtEl>
                                        <p:attrNameLst>
                                          <p:attrName>style.visibility</p:attrName>
                                        </p:attrNameLst>
                                      </p:cBhvr>
                                      <p:to>
                                        <p:strVal val="visible"/>
                                      </p:to>
                                    </p:set>
                                    <p:animEffect transition="in" filter="fade">
                                      <p:cBhvr>
                                        <p:cTn id="12" dur="500"/>
                                        <p:tgtEl>
                                          <p:spTgt spid="3">
                                            <p:txEl>
                                              <p:pRg st="2" end="2"/>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animEffect transition="in" filter="fade">
                                      <p:cBhvr>
                                        <p:cTn id="17"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2D58F0F-67B1-AE60-34B0-FC30F529E09A}"/>
              </a:ext>
            </a:extLst>
          </p:cNvPr>
          <p:cNvSpPr txBox="1"/>
          <p:nvPr/>
        </p:nvSpPr>
        <p:spPr>
          <a:xfrm>
            <a:off x="618564" y="311696"/>
            <a:ext cx="3359669"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Volume Rendering</a:t>
            </a:r>
            <a:endParaRPr lang="zh-CN" altLang="en-US" sz="3200" dirty="0"/>
          </a:p>
        </p:txBody>
      </p:sp>
      <p:pic>
        <p:nvPicPr>
          <p:cNvPr id="14" name="图片 13">
            <a:extLst>
              <a:ext uri="{FF2B5EF4-FFF2-40B4-BE49-F238E27FC236}">
                <a16:creationId xmlns:a16="http://schemas.microsoft.com/office/drawing/2014/main" id="{82EF8512-82C6-E56D-B31F-E5E19CED388E}"/>
              </a:ext>
            </a:extLst>
          </p:cNvPr>
          <p:cNvPicPr>
            <a:picLocks noChangeAspect="1"/>
          </p:cNvPicPr>
          <p:nvPr/>
        </p:nvPicPr>
        <p:blipFill>
          <a:blip r:embed="rId3"/>
          <a:stretch>
            <a:fillRect/>
          </a:stretch>
        </p:blipFill>
        <p:spPr>
          <a:xfrm>
            <a:off x="6170888" y="2480713"/>
            <a:ext cx="5144412" cy="1806261"/>
          </a:xfrm>
          <a:prstGeom prst="rect">
            <a:avLst/>
          </a:prstGeom>
        </p:spPr>
      </p:pic>
      <p:sp>
        <p:nvSpPr>
          <p:cNvPr id="15" name="文本框 14">
            <a:extLst>
              <a:ext uri="{FF2B5EF4-FFF2-40B4-BE49-F238E27FC236}">
                <a16:creationId xmlns:a16="http://schemas.microsoft.com/office/drawing/2014/main" id="{2C488925-F0A9-407D-CA81-52A438F8A7E5}"/>
              </a:ext>
            </a:extLst>
          </p:cNvPr>
          <p:cNvSpPr txBox="1"/>
          <p:nvPr/>
        </p:nvSpPr>
        <p:spPr>
          <a:xfrm>
            <a:off x="6759217" y="4791183"/>
            <a:ext cx="3967753" cy="923330"/>
          </a:xfrm>
          <a:prstGeom prst="rect">
            <a:avLst/>
          </a:prstGeom>
          <a:noFill/>
        </p:spPr>
        <p:txBody>
          <a:bodyPr wrap="none" rtlCol="0">
            <a:spAutoFit/>
          </a:bodyPr>
          <a:lstStyle/>
          <a:p>
            <a:r>
              <a:rPr lang="en-US" altLang="zh-CN" dirty="0">
                <a:latin typeface="Times New Roman" panose="02020603050405020304" pitchFamily="18" charset="0"/>
                <a:cs typeface="Times New Roman" panose="02020603050405020304" pitchFamily="18" charset="0"/>
                <a:hlinkClick r:id="rId4"/>
              </a:rPr>
              <a:t>https://zhuanlan.zhihu.com/p/389653208</a:t>
            </a:r>
            <a:endParaRPr lang="en-US" altLang="zh-CN" dirty="0">
              <a:latin typeface="Times New Roman" panose="02020603050405020304" pitchFamily="18" charset="0"/>
              <a:cs typeface="Times New Roman" panose="02020603050405020304" pitchFamily="18" charset="0"/>
            </a:endParaRPr>
          </a:p>
          <a:p>
            <a:endParaRPr lang="en-US" altLang="zh-CN" dirty="0">
              <a:latin typeface="Times New Roman" panose="02020603050405020304" pitchFamily="18" charset="0"/>
              <a:cs typeface="Times New Roman" panose="02020603050405020304" pitchFamily="18" charset="0"/>
            </a:endParaRPr>
          </a:p>
          <a:p>
            <a:r>
              <a:rPr lang="en-US" altLang="zh-CN" dirty="0">
                <a:latin typeface="Times New Roman" panose="02020603050405020304" pitchFamily="18" charset="0"/>
                <a:cs typeface="Times New Roman" panose="02020603050405020304" pitchFamily="18" charset="0"/>
              </a:rPr>
              <a:t>GAMES 101</a:t>
            </a:r>
            <a:endParaRPr lang="zh-CN" altLang="en-US" dirty="0">
              <a:latin typeface="Times New Roman" panose="02020603050405020304" pitchFamily="18" charset="0"/>
              <a:cs typeface="Times New Roman" panose="02020603050405020304" pitchFamily="18" charset="0"/>
            </a:endParaRPr>
          </a:p>
        </p:txBody>
      </p:sp>
      <p:pic>
        <p:nvPicPr>
          <p:cNvPr id="6" name="图片 5" descr="图片包含 图示&#10;&#10;描述已自动生成">
            <a:extLst>
              <a:ext uri="{FF2B5EF4-FFF2-40B4-BE49-F238E27FC236}">
                <a16:creationId xmlns:a16="http://schemas.microsoft.com/office/drawing/2014/main" id="{E89D6AD1-E6A1-2BC6-1D3A-C78E681DB61E}"/>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41879" y="2011552"/>
            <a:ext cx="4847619" cy="3038095"/>
          </a:xfrm>
          <a:prstGeom prst="rect">
            <a:avLst/>
          </a:prstGeom>
        </p:spPr>
      </p:pic>
    </p:spTree>
    <p:extLst>
      <p:ext uri="{BB962C8B-B14F-4D97-AF65-F5344CB8AC3E}">
        <p14:creationId xmlns:p14="http://schemas.microsoft.com/office/powerpoint/2010/main" val="178366731"/>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fade">
                                      <p:cBhvr>
                                        <p:cTn id="10"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5" name="文本框 4">
            <a:extLst>
              <a:ext uri="{FF2B5EF4-FFF2-40B4-BE49-F238E27FC236}">
                <a16:creationId xmlns:a16="http://schemas.microsoft.com/office/drawing/2014/main" id="{92D58F0F-67B1-AE60-34B0-FC30F529E09A}"/>
              </a:ext>
            </a:extLst>
          </p:cNvPr>
          <p:cNvSpPr txBox="1"/>
          <p:nvPr/>
        </p:nvSpPr>
        <p:spPr>
          <a:xfrm>
            <a:off x="618564" y="311696"/>
            <a:ext cx="3359669"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Volume Rendering</a:t>
            </a:r>
            <a:endParaRPr lang="zh-CN" altLang="en-US" sz="3200" dirty="0"/>
          </a:p>
        </p:txBody>
      </p:sp>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2EE0FB14-622B-7AB5-98F7-DD403916B87F}"/>
                  </a:ext>
                </a:extLst>
              </p:cNvPr>
              <p:cNvSpPr txBox="1"/>
              <p:nvPr/>
            </p:nvSpPr>
            <p:spPr>
              <a:xfrm>
                <a:off x="5599598" y="1528293"/>
                <a:ext cx="6097978" cy="756554"/>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d>
                        <m:dPr>
                          <m:ctrlPr>
                            <a:rPr lang="en-US" altLang="zh-CN" sz="4000" b="1" i="1" smtClean="0">
                              <a:latin typeface="Cambria Math" panose="02040503050406030204" pitchFamily="18" charset="0"/>
                            </a:rPr>
                          </m:ctrlPr>
                        </m:dPr>
                        <m:e>
                          <m:r>
                            <a:rPr lang="en-US" altLang="zh-CN" sz="4000" b="0" i="1" smtClean="0">
                              <a:latin typeface="Cambria Math" panose="02040503050406030204" pitchFamily="18" charset="0"/>
                            </a:rPr>
                            <m:t>𝜃</m:t>
                          </m:r>
                          <m:r>
                            <a:rPr lang="en-US" altLang="zh-CN" sz="4000" b="0" i="1" smtClean="0">
                              <a:latin typeface="Cambria Math" panose="02040503050406030204" pitchFamily="18" charset="0"/>
                            </a:rPr>
                            <m:t>,</m:t>
                          </m:r>
                          <m:r>
                            <a:rPr lang="en-US" altLang="zh-CN" sz="4000" b="0" i="1" smtClean="0">
                              <a:latin typeface="Cambria Math" panose="02040503050406030204" pitchFamily="18" charset="0"/>
                            </a:rPr>
                            <m:t>𝜙</m:t>
                          </m:r>
                        </m:e>
                      </m:d>
                      <m:r>
                        <a:rPr lang="en-US" altLang="zh-CN" sz="4000" b="1" i="1" smtClean="0">
                          <a:latin typeface="Cambria Math" panose="02040503050406030204" pitchFamily="18" charset="0"/>
                        </a:rPr>
                        <m:t>→</m:t>
                      </m:r>
                      <m:r>
                        <a:rPr lang="en-US" altLang="zh-CN" sz="4000" b="1" i="0" smtClean="0">
                          <a:latin typeface="Cambria Math" panose="02040503050406030204" pitchFamily="18" charset="0"/>
                        </a:rPr>
                        <m:t>𝐝</m:t>
                      </m:r>
                      <m:r>
                        <a:rPr lang="en-US" altLang="zh-CN" sz="4000" b="1" i="0" smtClean="0">
                          <a:latin typeface="Cambria Math" panose="02040503050406030204" pitchFamily="18" charset="0"/>
                        </a:rPr>
                        <m:t>=</m:t>
                      </m:r>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𝑑</m:t>
                          </m:r>
                        </m:e>
                        <m:sub>
                          <m:r>
                            <a:rPr lang="en-US" altLang="zh-CN" sz="4000" b="0" i="1" smtClean="0">
                              <a:latin typeface="Cambria Math" panose="02040503050406030204" pitchFamily="18" charset="0"/>
                            </a:rPr>
                            <m:t>𝑥</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𝑑</m:t>
                          </m:r>
                        </m:e>
                        <m:sub>
                          <m:r>
                            <a:rPr lang="en-US" altLang="zh-CN" sz="4000" b="0" i="1" smtClean="0">
                              <a:latin typeface="Cambria Math" panose="02040503050406030204" pitchFamily="18" charset="0"/>
                            </a:rPr>
                            <m:t>𝑦</m:t>
                          </m:r>
                        </m:sub>
                      </m:sSub>
                      <m:r>
                        <a:rPr lang="en-US" altLang="zh-CN" sz="4000" b="0" i="1" smtClean="0">
                          <a:latin typeface="Cambria Math" panose="02040503050406030204" pitchFamily="18" charset="0"/>
                        </a:rPr>
                        <m:t>,</m:t>
                      </m:r>
                      <m:sSub>
                        <m:sSubPr>
                          <m:ctrlPr>
                            <a:rPr lang="en-US" altLang="zh-CN" sz="4000" b="0" i="1" smtClean="0">
                              <a:latin typeface="Cambria Math" panose="02040503050406030204" pitchFamily="18" charset="0"/>
                            </a:rPr>
                          </m:ctrlPr>
                        </m:sSubPr>
                        <m:e>
                          <m:r>
                            <a:rPr lang="en-US" altLang="zh-CN" sz="4000" b="0" i="1" smtClean="0">
                              <a:latin typeface="Cambria Math" panose="02040503050406030204" pitchFamily="18" charset="0"/>
                            </a:rPr>
                            <m:t>𝑑</m:t>
                          </m:r>
                        </m:e>
                        <m:sub>
                          <m:r>
                            <a:rPr lang="en-US" altLang="zh-CN" sz="4000" b="0" i="1" smtClean="0">
                              <a:latin typeface="Cambria Math" panose="02040503050406030204" pitchFamily="18" charset="0"/>
                            </a:rPr>
                            <m:t>𝑧</m:t>
                          </m:r>
                        </m:sub>
                      </m:sSub>
                      <m:r>
                        <a:rPr lang="en-US" altLang="zh-CN" sz="4000" b="0" i="1" smtClean="0">
                          <a:latin typeface="Cambria Math" panose="02040503050406030204" pitchFamily="18" charset="0"/>
                        </a:rPr>
                        <m:t>)</m:t>
                      </m:r>
                    </m:oMath>
                  </m:oMathPara>
                </a14:m>
                <a:endParaRPr lang="zh-CN" altLang="en-US" sz="4000" i="1" dirty="0"/>
              </a:p>
            </p:txBody>
          </p:sp>
        </mc:Choice>
        <mc:Fallback xmlns="">
          <p:sp>
            <p:nvSpPr>
              <p:cNvPr id="10" name="文本框 9">
                <a:extLst>
                  <a:ext uri="{FF2B5EF4-FFF2-40B4-BE49-F238E27FC236}">
                    <a16:creationId xmlns:a16="http://schemas.microsoft.com/office/drawing/2014/main" id="{2EE0FB14-622B-7AB5-98F7-DD403916B87F}"/>
                  </a:ext>
                </a:extLst>
              </p:cNvPr>
              <p:cNvSpPr txBox="1">
                <a:spLocks noRot="1" noChangeAspect="1" noMove="1" noResize="1" noEditPoints="1" noAdjustHandles="1" noChangeArrowheads="1" noChangeShapeType="1" noTextEdit="1"/>
              </p:cNvSpPr>
              <p:nvPr/>
            </p:nvSpPr>
            <p:spPr>
              <a:xfrm>
                <a:off x="5599598" y="1528293"/>
                <a:ext cx="6097978" cy="756554"/>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文本框 2">
                <a:extLst>
                  <a:ext uri="{FF2B5EF4-FFF2-40B4-BE49-F238E27FC236}">
                    <a16:creationId xmlns:a16="http://schemas.microsoft.com/office/drawing/2014/main" id="{A1E5D728-F44B-D634-9A52-ED6DD723C2B4}"/>
                  </a:ext>
                </a:extLst>
              </p:cNvPr>
              <p:cNvSpPr txBox="1"/>
              <p:nvPr/>
            </p:nvSpPr>
            <p:spPr>
              <a:xfrm>
                <a:off x="7510745" y="2598003"/>
                <a:ext cx="3928220" cy="830997"/>
              </a:xfrm>
              <a:prstGeom prst="rect">
                <a:avLst/>
              </a:prstGeom>
              <a:noFill/>
            </p:spPr>
            <p:txBody>
              <a:bodyPr wrap="square">
                <a:spAutoFit/>
              </a:bodyPr>
              <a:lstStyle/>
              <a:p>
                <a14:m>
                  <m:oMath xmlns:m="http://schemas.openxmlformats.org/officeDocument/2006/math">
                    <m:r>
                      <a:rPr lang="en-US" altLang="zh-CN" sz="2400" b="0" i="1" smtClean="0">
                        <a:latin typeface="Cambria Math" panose="02040503050406030204" pitchFamily="18" charset="0"/>
                      </a:rPr>
                      <m:t>𝜃</m:t>
                    </m:r>
                    <m:r>
                      <a:rPr lang="en-US" altLang="zh-CN" sz="2400" b="0" i="1" smtClean="0">
                        <a:latin typeface="Cambria Math" panose="02040503050406030204" pitchFamily="18" charset="0"/>
                      </a:rPr>
                      <m:t> </m:t>
                    </m:r>
                  </m:oMath>
                </a14:m>
                <a:r>
                  <a:rPr lang="en-US" altLang="zh-CN" sz="2400" dirty="0">
                    <a:latin typeface="Times New Roman" panose="02020603050405020304" pitchFamily="18" charset="0"/>
                    <a:cs typeface="Times New Roman" panose="02020603050405020304" pitchFamily="18" charset="0"/>
                  </a:rPr>
                  <a:t>:  azimuthal angle</a:t>
                </a:r>
              </a:p>
              <a:p>
                <a14:m>
                  <m:oMath xmlns:m="http://schemas.openxmlformats.org/officeDocument/2006/math">
                    <m:r>
                      <a:rPr lang="en-US" altLang="zh-CN" sz="2400" b="0" i="1" smtClean="0">
                        <a:latin typeface="Cambria Math" panose="02040503050406030204" pitchFamily="18" charset="0"/>
                      </a:rPr>
                      <m:t>𝜙</m:t>
                    </m:r>
                  </m:oMath>
                </a14:m>
                <a:r>
                  <a:rPr lang="en-US" altLang="zh-CN" sz="2400" dirty="0">
                    <a:latin typeface="Times New Roman" panose="02020603050405020304" pitchFamily="18" charset="0"/>
                    <a:cs typeface="Times New Roman" panose="02020603050405020304" pitchFamily="18" charset="0"/>
                  </a:rPr>
                  <a:t> :  polar viewing angle </a:t>
                </a:r>
                <a:endParaRPr lang="zh-CN" altLang="en-US" sz="2400" dirty="0">
                  <a:latin typeface="Times New Roman" panose="02020603050405020304" pitchFamily="18" charset="0"/>
                  <a:cs typeface="Times New Roman" panose="02020603050405020304" pitchFamily="18" charset="0"/>
                </a:endParaRPr>
              </a:p>
            </p:txBody>
          </p:sp>
        </mc:Choice>
        <mc:Fallback xmlns="">
          <p:sp>
            <p:nvSpPr>
              <p:cNvPr id="3" name="文本框 2">
                <a:extLst>
                  <a:ext uri="{FF2B5EF4-FFF2-40B4-BE49-F238E27FC236}">
                    <a16:creationId xmlns:a16="http://schemas.microsoft.com/office/drawing/2014/main" id="{A1E5D728-F44B-D634-9A52-ED6DD723C2B4}"/>
                  </a:ext>
                </a:extLst>
              </p:cNvPr>
              <p:cNvSpPr txBox="1">
                <a:spLocks noRot="1" noChangeAspect="1" noMove="1" noResize="1" noEditPoints="1" noAdjustHandles="1" noChangeArrowheads="1" noChangeShapeType="1" noTextEdit="1"/>
              </p:cNvSpPr>
              <p:nvPr/>
            </p:nvSpPr>
            <p:spPr>
              <a:xfrm>
                <a:off x="7510745" y="2598003"/>
                <a:ext cx="3928220" cy="830997"/>
              </a:xfrm>
              <a:prstGeom prst="rect">
                <a:avLst/>
              </a:prstGeom>
              <a:blipFill>
                <a:blip r:embed="rId4"/>
                <a:stretch>
                  <a:fillRect l="-1242" t="-5839" b="-15328"/>
                </a:stretch>
              </a:blipFill>
            </p:spPr>
            <p:txBody>
              <a:bodyPr/>
              <a:lstStyle/>
              <a:p>
                <a:r>
                  <a:rPr lang="zh-CN" altLang="en-US">
                    <a:noFill/>
                  </a:rPr>
                  <a:t> </a:t>
                </a:r>
              </a:p>
            </p:txBody>
          </p:sp>
        </mc:Fallback>
      </mc:AlternateContent>
      <p:pic>
        <p:nvPicPr>
          <p:cNvPr id="8" name="图片 7">
            <a:extLst>
              <a:ext uri="{FF2B5EF4-FFF2-40B4-BE49-F238E27FC236}">
                <a16:creationId xmlns:a16="http://schemas.microsoft.com/office/drawing/2014/main" id="{6BCF7431-FEA0-5693-75F0-118F999601C3}"/>
              </a:ext>
            </a:extLst>
          </p:cNvPr>
          <p:cNvPicPr>
            <a:picLocks noChangeAspect="1"/>
          </p:cNvPicPr>
          <p:nvPr/>
        </p:nvPicPr>
        <p:blipFill>
          <a:blip r:embed="rId5"/>
          <a:stretch>
            <a:fillRect/>
          </a:stretch>
        </p:blipFill>
        <p:spPr>
          <a:xfrm>
            <a:off x="1392598" y="1336265"/>
            <a:ext cx="3989752" cy="3306074"/>
          </a:xfrm>
          <a:prstGeom prst="rect">
            <a:avLst/>
          </a:prstGeom>
        </p:spPr>
      </p:pic>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561A5F61-DF2B-08C9-D8B0-8D14DBCBB2C8}"/>
                  </a:ext>
                </a:extLst>
              </p:cNvPr>
              <p:cNvSpPr txBox="1"/>
              <p:nvPr/>
            </p:nvSpPr>
            <p:spPr>
              <a:xfrm>
                <a:off x="317649" y="5134187"/>
                <a:ext cx="6097978" cy="707886"/>
              </a:xfrm>
              <a:prstGeom prst="rect">
                <a:avLst/>
              </a:prstGeom>
              <a:noFill/>
            </p:spPr>
            <p:txBody>
              <a:bodyPr wrap="square">
                <a:spAutoFit/>
              </a:bodyPr>
              <a:lstStyle/>
              <a:p>
                <a:pPr/>
                <a14:m>
                  <m:oMathPara xmlns:m="http://schemas.openxmlformats.org/officeDocument/2006/math">
                    <m:oMathParaPr>
                      <m:jc m:val="centerGroup"/>
                    </m:oMathParaPr>
                    <m:oMath xmlns:m="http://schemas.openxmlformats.org/officeDocument/2006/math">
                      <m:r>
                        <a:rPr lang="en-US" altLang="zh-CN" sz="4000" b="1" i="0" smtClean="0">
                          <a:latin typeface="Cambria Math" panose="02040503050406030204" pitchFamily="18" charset="0"/>
                        </a:rPr>
                        <m:t>𝐫</m:t>
                      </m:r>
                      <m:d>
                        <m:dPr>
                          <m:ctrlPr>
                            <a:rPr lang="en-US" altLang="zh-CN" sz="4000" b="1" i="1">
                              <a:latin typeface="Cambria Math" panose="02040503050406030204" pitchFamily="18" charset="0"/>
                            </a:rPr>
                          </m:ctrlPr>
                        </m:dPr>
                        <m:e>
                          <m:r>
                            <a:rPr lang="en-US" altLang="zh-CN" sz="4000" i="1">
                              <a:latin typeface="Cambria Math" panose="02040503050406030204" pitchFamily="18" charset="0"/>
                            </a:rPr>
                            <m:t>𝑡</m:t>
                          </m:r>
                        </m:e>
                      </m:d>
                      <m:r>
                        <a:rPr lang="en-US" altLang="zh-CN" sz="4000" b="1" i="1" smtClean="0">
                          <a:latin typeface="Cambria Math" panose="02040503050406030204" pitchFamily="18" charset="0"/>
                        </a:rPr>
                        <m:t>=</m:t>
                      </m:r>
                      <m:r>
                        <a:rPr lang="en-US" altLang="zh-CN" sz="4000" b="1" i="0" smtClean="0">
                          <a:latin typeface="Cambria Math" panose="02040503050406030204" pitchFamily="18" charset="0"/>
                        </a:rPr>
                        <m:t>𝐨</m:t>
                      </m:r>
                      <m:r>
                        <a:rPr lang="en-US" altLang="zh-CN" sz="4000" b="1" i="1" smtClean="0">
                          <a:latin typeface="Cambria Math" panose="02040503050406030204" pitchFamily="18" charset="0"/>
                        </a:rPr>
                        <m:t>+</m:t>
                      </m:r>
                      <m:r>
                        <a:rPr lang="en-US" altLang="zh-CN" sz="4000" b="0" i="1" smtClean="0">
                          <a:latin typeface="Cambria Math" panose="02040503050406030204" pitchFamily="18" charset="0"/>
                        </a:rPr>
                        <m:t>𝑡</m:t>
                      </m:r>
                      <m:r>
                        <a:rPr lang="en-US" altLang="zh-CN" sz="4000" b="1" i="0" smtClean="0">
                          <a:latin typeface="Cambria Math" panose="02040503050406030204" pitchFamily="18" charset="0"/>
                        </a:rPr>
                        <m:t>𝐝</m:t>
                      </m:r>
                    </m:oMath>
                  </m:oMathPara>
                </a14:m>
                <a:endParaRPr lang="zh-CN" altLang="en-US" sz="4000" dirty="0"/>
              </a:p>
            </p:txBody>
          </p:sp>
        </mc:Choice>
        <mc:Fallback xmlns="">
          <p:sp>
            <p:nvSpPr>
              <p:cNvPr id="9" name="文本框 8">
                <a:extLst>
                  <a:ext uri="{FF2B5EF4-FFF2-40B4-BE49-F238E27FC236}">
                    <a16:creationId xmlns:a16="http://schemas.microsoft.com/office/drawing/2014/main" id="{561A5F61-DF2B-08C9-D8B0-8D14DBCBB2C8}"/>
                  </a:ext>
                </a:extLst>
              </p:cNvPr>
              <p:cNvSpPr txBox="1">
                <a:spLocks noRot="1" noChangeAspect="1" noMove="1" noResize="1" noEditPoints="1" noAdjustHandles="1" noChangeArrowheads="1" noChangeShapeType="1" noTextEdit="1"/>
              </p:cNvSpPr>
              <p:nvPr/>
            </p:nvSpPr>
            <p:spPr>
              <a:xfrm>
                <a:off x="317649" y="5134187"/>
                <a:ext cx="6097978" cy="707886"/>
              </a:xfrm>
              <a:prstGeom prst="rect">
                <a:avLst/>
              </a:prstGeom>
              <a:blipFill>
                <a:blip r:embed="rId6"/>
                <a:stretch>
                  <a:fillRect/>
                </a:stretch>
              </a:blipFill>
            </p:spPr>
            <p:txBody>
              <a:bodyPr/>
              <a:lstStyle/>
              <a:p>
                <a:r>
                  <a:rPr lang="zh-CN" altLang="en-US">
                    <a:noFill/>
                  </a:rPr>
                  <a:t> </a:t>
                </a:r>
              </a:p>
            </p:txBody>
          </p:sp>
        </mc:Fallback>
      </mc:AlternateContent>
      <p:pic>
        <p:nvPicPr>
          <p:cNvPr id="11" name="图片 10">
            <a:extLst>
              <a:ext uri="{FF2B5EF4-FFF2-40B4-BE49-F238E27FC236}">
                <a16:creationId xmlns:a16="http://schemas.microsoft.com/office/drawing/2014/main" id="{62EE903E-3CC0-E1D8-A69A-3F927A74265B}"/>
              </a:ext>
            </a:extLst>
          </p:cNvPr>
          <p:cNvPicPr>
            <a:picLocks noChangeAspect="1"/>
          </p:cNvPicPr>
          <p:nvPr/>
        </p:nvPicPr>
        <p:blipFill>
          <a:blip r:embed="rId7"/>
          <a:stretch>
            <a:fillRect/>
          </a:stretch>
        </p:blipFill>
        <p:spPr>
          <a:xfrm>
            <a:off x="6010698" y="4117731"/>
            <a:ext cx="5863653" cy="2423951"/>
          </a:xfrm>
          <a:prstGeom prst="rect">
            <a:avLst/>
          </a:prstGeom>
        </p:spPr>
      </p:pic>
    </p:spTree>
    <p:extLst>
      <p:ext uri="{BB962C8B-B14F-4D97-AF65-F5344CB8AC3E}">
        <p14:creationId xmlns:p14="http://schemas.microsoft.com/office/powerpoint/2010/main" val="1541086662"/>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543A49-5F7E-7C16-4B9D-C444A5482640}"/>
              </a:ext>
            </a:extLst>
          </p:cNvPr>
          <p:cNvSpPr txBox="1"/>
          <p:nvPr/>
        </p:nvSpPr>
        <p:spPr>
          <a:xfrm>
            <a:off x="618564" y="311696"/>
            <a:ext cx="3359669"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Volume Rendering</a:t>
            </a:r>
            <a:endParaRPr lang="zh-CN" altLang="en-US" sz="3200" dirty="0"/>
          </a:p>
        </p:txBody>
      </p:sp>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784B73D5-27F7-07BD-2076-A2645D5DD083}"/>
                  </a:ext>
                </a:extLst>
              </p:cNvPr>
              <p:cNvSpPr txBox="1"/>
              <p:nvPr/>
            </p:nvSpPr>
            <p:spPr>
              <a:xfrm>
                <a:off x="2298398" y="1279710"/>
                <a:ext cx="7309950" cy="1254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𝐶</m:t>
                      </m:r>
                      <m:d>
                        <m:dPr>
                          <m:ctrlPr>
                            <a:rPr lang="en-US" altLang="zh-CN" sz="3200" i="1" smtClean="0">
                              <a:latin typeface="Cambria Math" panose="02040503050406030204" pitchFamily="18" charset="0"/>
                            </a:rPr>
                          </m:ctrlPr>
                        </m:dPr>
                        <m:e>
                          <m:r>
                            <a:rPr lang="en-US" altLang="zh-CN" sz="3200" b="1" i="0">
                              <a:latin typeface="Cambria Math" panose="02040503050406030204" pitchFamily="18" charset="0"/>
                            </a:rPr>
                            <m:t>𝐫</m:t>
                          </m:r>
                        </m:e>
                      </m:d>
                      <m:r>
                        <a:rPr lang="en-US" altLang="zh-CN" sz="3200" i="1">
                          <a:latin typeface="Cambria Math" panose="02040503050406030204" pitchFamily="18" charset="0"/>
                        </a:rPr>
                        <m:t>=</m:t>
                      </m:r>
                      <m:nary>
                        <m:naryPr>
                          <m:ctrlPr>
                            <a:rPr lang="en-US" altLang="zh-CN" sz="3200" i="1" smtClean="0">
                              <a:latin typeface="Cambria Math" panose="02040503050406030204" pitchFamily="18" charset="0"/>
                            </a:rPr>
                          </m:ctrlPr>
                        </m:naryPr>
                        <m:sub>
                          <m:sSub>
                            <m:sSubPr>
                              <m:ctrlPr>
                                <a:rPr lang="en-US" altLang="zh-CN" sz="3200" b="0" i="1" smtClean="0">
                                  <a:latin typeface="Cambria Math" panose="02040503050406030204" pitchFamily="18" charset="0"/>
                                </a:rPr>
                              </m:ctrlPr>
                            </m:sSubPr>
                            <m:e>
                              <m:r>
                                <m:rPr>
                                  <m:brk m:alnAt="23"/>
                                </m:rPr>
                                <a:rPr lang="en-US" altLang="zh-CN" sz="3200" b="0" i="1" smtClean="0">
                                  <a:latin typeface="Cambria Math" panose="02040503050406030204" pitchFamily="18" charset="0"/>
                                </a:rPr>
                                <m:t>𝑡</m:t>
                              </m:r>
                            </m:e>
                            <m:sub>
                              <m:r>
                                <m:rPr>
                                  <m:brk m:alnAt="23"/>
                                </m:rPr>
                                <a:rPr lang="en-US" altLang="zh-CN" sz="3200" b="0" i="1" smtClean="0">
                                  <a:latin typeface="Cambria Math" panose="02040503050406030204" pitchFamily="18" charset="0"/>
                                </a:rPr>
                                <m:t>𝑛</m:t>
                              </m:r>
                            </m:sub>
                          </m:sSub>
                        </m:sub>
                        <m:sup>
                          <m:sSub>
                            <m:sSubPr>
                              <m:ctrlPr>
                                <a:rPr lang="en-US" altLang="zh-CN" sz="3200" b="0" i="1" smtClean="0">
                                  <a:latin typeface="Cambria Math" panose="02040503050406030204" pitchFamily="18" charset="0"/>
                                </a:rPr>
                              </m:ctrlPr>
                            </m:sSubPr>
                            <m:e>
                              <m:r>
                                <a:rPr lang="en-US" altLang="zh-CN" sz="3200" b="0" i="1" smtClean="0">
                                  <a:latin typeface="Cambria Math" panose="02040503050406030204" pitchFamily="18" charset="0"/>
                                </a:rPr>
                                <m:t>𝑡</m:t>
                              </m:r>
                            </m:e>
                            <m:sub>
                              <m:r>
                                <a:rPr lang="en-US" altLang="zh-CN" sz="3200" b="0" i="1" smtClean="0">
                                  <a:latin typeface="Cambria Math" panose="02040503050406030204" pitchFamily="18" charset="0"/>
                                </a:rPr>
                                <m:t>𝑓</m:t>
                              </m:r>
                            </m:sub>
                          </m:sSub>
                        </m:sup>
                        <m:e>
                          <m:r>
                            <a:rPr lang="en-US" altLang="zh-CN" sz="3200" i="1">
                              <a:latin typeface="Cambria Math" panose="02040503050406030204" pitchFamily="18" charset="0"/>
                            </a:rPr>
                            <m:t>𝑇</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𝑡</m:t>
                              </m:r>
                            </m:e>
                          </m:d>
                        </m:e>
                      </m:nary>
                      <m:r>
                        <a:rPr lang="en-US" altLang="zh-CN" sz="3200" i="1" smtClean="0">
                          <a:latin typeface="Cambria Math" panose="02040503050406030204" pitchFamily="18" charset="0"/>
                        </a:rPr>
                        <m:t>⋅</m:t>
                      </m:r>
                      <m:r>
                        <a:rPr lang="en-US" altLang="zh-CN" sz="3200" i="1" smtClean="0">
                          <a:latin typeface="Cambria Math" panose="02040503050406030204" pitchFamily="18" charset="0"/>
                        </a:rPr>
                        <m:t>𝜎</m:t>
                      </m:r>
                      <m:d>
                        <m:dPr>
                          <m:ctrlPr>
                            <a:rPr lang="en-US" altLang="zh-CN" sz="3200" i="1" smtClean="0">
                              <a:latin typeface="Cambria Math" panose="02040503050406030204" pitchFamily="18" charset="0"/>
                            </a:rPr>
                          </m:ctrlPr>
                        </m:dPr>
                        <m:e>
                          <m:r>
                            <a:rPr lang="en-US" altLang="zh-CN" sz="3200" b="1" i="0">
                              <a:latin typeface="Cambria Math" panose="02040503050406030204" pitchFamily="18" charset="0"/>
                            </a:rPr>
                            <m:t>𝐫</m:t>
                          </m:r>
                          <m:d>
                            <m:dPr>
                              <m:ctrlPr>
                                <a:rPr lang="en-US" altLang="zh-CN" sz="3200" b="1" i="1">
                                  <a:latin typeface="Cambria Math" panose="02040503050406030204" pitchFamily="18" charset="0"/>
                                </a:rPr>
                              </m:ctrlPr>
                            </m:dPr>
                            <m:e>
                              <m:r>
                                <a:rPr lang="en-US" altLang="zh-CN" sz="3200" i="1">
                                  <a:latin typeface="Cambria Math" panose="02040503050406030204" pitchFamily="18" charset="0"/>
                                </a:rPr>
                                <m:t>𝑡</m:t>
                              </m:r>
                            </m:e>
                          </m:d>
                        </m:e>
                      </m:d>
                      <m:r>
                        <a:rPr lang="en-US" altLang="zh-CN" sz="3200" i="1" smtClean="0">
                          <a:latin typeface="Cambria Math" panose="02040503050406030204" pitchFamily="18" charset="0"/>
                        </a:rPr>
                        <m:t>⋅</m:t>
                      </m:r>
                      <m:r>
                        <a:rPr lang="en-US" altLang="zh-CN" sz="3200" b="1" i="0">
                          <a:latin typeface="Cambria Math" panose="02040503050406030204" pitchFamily="18" charset="0"/>
                        </a:rPr>
                        <m:t>𝐜</m:t>
                      </m:r>
                      <m:d>
                        <m:dPr>
                          <m:ctrlPr>
                            <a:rPr lang="en-US" altLang="zh-CN" sz="3200" b="1" i="1" smtClean="0">
                              <a:latin typeface="Cambria Math" panose="02040503050406030204" pitchFamily="18" charset="0"/>
                            </a:rPr>
                          </m:ctrlPr>
                        </m:dPr>
                        <m:e>
                          <m:r>
                            <a:rPr lang="en-US" altLang="zh-CN" sz="3200" b="1" i="0">
                              <a:latin typeface="Cambria Math" panose="02040503050406030204" pitchFamily="18" charset="0"/>
                            </a:rPr>
                            <m:t>𝐫</m:t>
                          </m:r>
                          <m:d>
                            <m:dPr>
                              <m:ctrlPr>
                                <a:rPr lang="en-US" altLang="zh-CN" sz="3200" b="1" i="1">
                                  <a:latin typeface="Cambria Math" panose="02040503050406030204" pitchFamily="18" charset="0"/>
                                </a:rPr>
                              </m:ctrlPr>
                            </m:dPr>
                            <m:e>
                              <m:r>
                                <a:rPr lang="en-US" altLang="zh-CN" sz="3200" i="1">
                                  <a:latin typeface="Cambria Math" panose="02040503050406030204" pitchFamily="18" charset="0"/>
                                </a:rPr>
                                <m:t>𝑡</m:t>
                              </m:r>
                            </m:e>
                          </m:d>
                          <m:r>
                            <a:rPr lang="en-US" altLang="zh-CN" sz="3200" i="1">
                              <a:latin typeface="Cambria Math" panose="02040503050406030204" pitchFamily="18" charset="0"/>
                            </a:rPr>
                            <m:t>,</m:t>
                          </m:r>
                          <m:r>
                            <a:rPr lang="en-US" altLang="zh-CN" sz="3200" b="1" i="0">
                              <a:latin typeface="Cambria Math" panose="02040503050406030204" pitchFamily="18" charset="0"/>
                            </a:rPr>
                            <m:t>𝐝</m:t>
                          </m:r>
                        </m:e>
                      </m:d>
                      <m:r>
                        <a:rPr lang="en-US" altLang="zh-CN" sz="3200" i="1" smtClean="0">
                          <a:latin typeface="Cambria Math" panose="02040503050406030204" pitchFamily="18" charset="0"/>
                        </a:rPr>
                        <m:t>⋅</m:t>
                      </m:r>
                      <m:r>
                        <a:rPr lang="en-US" altLang="zh-CN" sz="3200" i="1">
                          <a:latin typeface="Cambria Math" panose="02040503050406030204" pitchFamily="18" charset="0"/>
                        </a:rPr>
                        <m:t>𝑑𝑡</m:t>
                      </m:r>
                    </m:oMath>
                  </m:oMathPara>
                </a14:m>
                <a:endParaRPr lang="zh-CN" altLang="en-US" sz="3200" dirty="0"/>
              </a:p>
            </p:txBody>
          </p:sp>
        </mc:Choice>
        <mc:Fallback xmlns="">
          <p:sp>
            <p:nvSpPr>
              <p:cNvPr id="4" name="文本框 3">
                <a:extLst>
                  <a:ext uri="{FF2B5EF4-FFF2-40B4-BE49-F238E27FC236}">
                    <a16:creationId xmlns:a16="http://schemas.microsoft.com/office/drawing/2014/main" id="{784B73D5-27F7-07BD-2076-A2645D5DD083}"/>
                  </a:ext>
                </a:extLst>
              </p:cNvPr>
              <p:cNvSpPr txBox="1">
                <a:spLocks noRot="1" noChangeAspect="1" noMove="1" noResize="1" noEditPoints="1" noAdjustHandles="1" noChangeArrowheads="1" noChangeShapeType="1" noTextEdit="1"/>
              </p:cNvSpPr>
              <p:nvPr/>
            </p:nvSpPr>
            <p:spPr>
              <a:xfrm>
                <a:off x="2298398" y="1279710"/>
                <a:ext cx="7309950" cy="1254126"/>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60A93003-85AE-A347-2105-E6659EBEF48B}"/>
                  </a:ext>
                </a:extLst>
              </p:cNvPr>
              <p:cNvSpPr txBox="1"/>
              <p:nvPr/>
            </p:nvSpPr>
            <p:spPr>
              <a:xfrm>
                <a:off x="2333567" y="2674816"/>
                <a:ext cx="5620128" cy="12541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3200" i="1" smtClean="0">
                          <a:latin typeface="Cambria Math" panose="02040503050406030204" pitchFamily="18" charset="0"/>
                        </a:rPr>
                        <m:t>𝑇</m:t>
                      </m:r>
                      <m:d>
                        <m:dPr>
                          <m:ctrlPr>
                            <a:rPr lang="en-US" altLang="zh-CN" sz="3200" i="1">
                              <a:latin typeface="Cambria Math" panose="02040503050406030204" pitchFamily="18" charset="0"/>
                            </a:rPr>
                          </m:ctrlPr>
                        </m:dPr>
                        <m:e>
                          <m:r>
                            <a:rPr lang="en-US" altLang="zh-CN" sz="3200" i="1">
                              <a:latin typeface="Cambria Math" panose="02040503050406030204" pitchFamily="18" charset="0"/>
                            </a:rPr>
                            <m:t>𝑡</m:t>
                          </m:r>
                        </m:e>
                      </m:d>
                      <m:r>
                        <a:rPr lang="en-US" altLang="zh-CN" sz="3200" i="1">
                          <a:latin typeface="Cambria Math" panose="02040503050406030204" pitchFamily="18" charset="0"/>
                        </a:rPr>
                        <m:t>=</m:t>
                      </m:r>
                      <m:r>
                        <m:rPr>
                          <m:sty m:val="p"/>
                        </m:rPr>
                        <a:rPr lang="en-US" altLang="zh-CN" sz="3200" b="0" i="1" smtClean="0">
                          <a:latin typeface="Cambria Math" panose="02040503050406030204" pitchFamily="18" charset="0"/>
                        </a:rPr>
                        <m:t>exp</m:t>
                      </m:r>
                      <m:r>
                        <a:rPr lang="en-US" altLang="zh-CN" sz="3200" b="0" i="1" smtClean="0">
                          <a:latin typeface="Cambria Math" panose="02040503050406030204" pitchFamily="18" charset="0"/>
                        </a:rPr>
                        <m:t>(−</m:t>
                      </m:r>
                      <m:nary>
                        <m:naryPr>
                          <m:ctrlPr>
                            <a:rPr lang="en-US" altLang="zh-CN" sz="3200" b="0" i="1" smtClean="0">
                              <a:latin typeface="Cambria Math" panose="02040503050406030204" pitchFamily="18" charset="0"/>
                            </a:rPr>
                          </m:ctrlPr>
                        </m:naryPr>
                        <m:sub>
                          <m:sSub>
                            <m:sSubPr>
                              <m:ctrlPr>
                                <a:rPr lang="en-US" altLang="zh-CN" sz="3200" b="0" i="1" smtClean="0">
                                  <a:latin typeface="Cambria Math" panose="02040503050406030204" pitchFamily="18" charset="0"/>
                                </a:rPr>
                              </m:ctrlPr>
                            </m:sSubPr>
                            <m:e>
                              <m:r>
                                <m:rPr>
                                  <m:brk m:alnAt="23"/>
                                </m:rPr>
                                <a:rPr lang="en-US" altLang="zh-CN" sz="3200" b="0" i="1" smtClean="0">
                                  <a:latin typeface="Cambria Math" panose="02040503050406030204" pitchFamily="18" charset="0"/>
                                </a:rPr>
                                <m:t>𝑡</m:t>
                              </m:r>
                            </m:e>
                            <m:sub>
                              <m:r>
                                <m:rPr>
                                  <m:brk m:alnAt="23"/>
                                </m:rPr>
                                <a:rPr lang="en-US" altLang="zh-CN" sz="3200" b="0" i="1" smtClean="0">
                                  <a:latin typeface="Cambria Math" panose="02040503050406030204" pitchFamily="18" charset="0"/>
                                </a:rPr>
                                <m:t>𝑛</m:t>
                              </m:r>
                            </m:sub>
                          </m:sSub>
                        </m:sub>
                        <m:sup>
                          <m:r>
                            <a:rPr lang="en-US" altLang="zh-CN" sz="3200" b="0" i="1" smtClean="0">
                              <a:latin typeface="Cambria Math" panose="02040503050406030204" pitchFamily="18" charset="0"/>
                            </a:rPr>
                            <m:t>𝑡</m:t>
                          </m:r>
                        </m:sup>
                        <m:e>
                          <m:r>
                            <a:rPr lang="en-US" altLang="zh-CN" sz="3200" b="0" i="1" smtClean="0">
                              <a:latin typeface="Cambria Math" panose="02040503050406030204" pitchFamily="18" charset="0"/>
                            </a:rPr>
                            <m:t>𝜎</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𝑟</m:t>
                              </m:r>
                              <m:d>
                                <m:dPr>
                                  <m:ctrlPr>
                                    <a:rPr lang="en-US" altLang="zh-CN" sz="3200" b="0" i="1" smtClean="0">
                                      <a:latin typeface="Cambria Math" panose="02040503050406030204" pitchFamily="18" charset="0"/>
                                    </a:rPr>
                                  </m:ctrlPr>
                                </m:dPr>
                                <m:e>
                                  <m:r>
                                    <a:rPr lang="en-US" altLang="zh-CN" sz="3200" b="0" i="1" smtClean="0">
                                      <a:latin typeface="Cambria Math" panose="02040503050406030204" pitchFamily="18" charset="0"/>
                                    </a:rPr>
                                    <m:t>𝑠</m:t>
                                  </m:r>
                                </m:e>
                              </m:d>
                            </m:e>
                          </m:d>
                          <m:r>
                            <a:rPr lang="en-US" altLang="zh-CN" sz="3200" b="0" i="1" smtClean="0">
                              <a:latin typeface="Cambria Math" panose="02040503050406030204" pitchFamily="18" charset="0"/>
                            </a:rPr>
                            <m:t>⋅</m:t>
                          </m:r>
                          <m:r>
                            <a:rPr lang="en-US" altLang="zh-CN" sz="3200" b="0" i="1" smtClean="0">
                              <a:latin typeface="Cambria Math" panose="02040503050406030204" pitchFamily="18" charset="0"/>
                            </a:rPr>
                            <m:t>𝑑𝑠</m:t>
                          </m:r>
                        </m:e>
                      </m:nary>
                      <m:r>
                        <a:rPr lang="en-US" altLang="zh-CN" sz="3200" b="0" i="1" smtClean="0">
                          <a:latin typeface="Cambria Math" panose="02040503050406030204" pitchFamily="18" charset="0"/>
                        </a:rPr>
                        <m:t>) </m:t>
                      </m:r>
                    </m:oMath>
                  </m:oMathPara>
                </a14:m>
                <a:endParaRPr lang="zh-CN" altLang="en-US" sz="3200" dirty="0"/>
              </a:p>
            </p:txBody>
          </p:sp>
        </mc:Choice>
        <mc:Fallback xmlns="">
          <p:sp>
            <p:nvSpPr>
              <p:cNvPr id="5" name="文本框 4">
                <a:extLst>
                  <a:ext uri="{FF2B5EF4-FFF2-40B4-BE49-F238E27FC236}">
                    <a16:creationId xmlns:a16="http://schemas.microsoft.com/office/drawing/2014/main" id="{60A93003-85AE-A347-2105-E6659EBEF48B}"/>
                  </a:ext>
                </a:extLst>
              </p:cNvPr>
              <p:cNvSpPr txBox="1">
                <a:spLocks noRot="1" noChangeAspect="1" noMove="1" noResize="1" noEditPoints="1" noAdjustHandles="1" noChangeArrowheads="1" noChangeShapeType="1" noTextEdit="1"/>
              </p:cNvSpPr>
              <p:nvPr/>
            </p:nvSpPr>
            <p:spPr>
              <a:xfrm>
                <a:off x="2333567" y="2674816"/>
                <a:ext cx="5620128" cy="1254126"/>
              </a:xfrm>
              <a:prstGeom prst="rect">
                <a:avLst/>
              </a:prstGeom>
              <a:blipFill>
                <a:blip r:embed="rId4"/>
                <a:stretch>
                  <a:fillRect/>
                </a:stretch>
              </a:blipFill>
            </p:spPr>
            <p:txBody>
              <a:bodyPr/>
              <a:lstStyle/>
              <a:p>
                <a:r>
                  <a:rPr lang="zh-CN" altLang="en-US">
                    <a:noFill/>
                  </a:rPr>
                  <a:t> </a:t>
                </a:r>
              </a:p>
            </p:txBody>
          </p:sp>
        </mc:Fallback>
      </mc:AlternateContent>
      <p:sp>
        <p:nvSpPr>
          <p:cNvPr id="8" name="文本框 7">
            <a:extLst>
              <a:ext uri="{FF2B5EF4-FFF2-40B4-BE49-F238E27FC236}">
                <a16:creationId xmlns:a16="http://schemas.microsoft.com/office/drawing/2014/main" id="{42F74483-753A-447C-FEAE-3591E32CBA5F}"/>
              </a:ext>
            </a:extLst>
          </p:cNvPr>
          <p:cNvSpPr txBox="1"/>
          <p:nvPr/>
        </p:nvSpPr>
        <p:spPr>
          <a:xfrm>
            <a:off x="720164" y="4324165"/>
            <a:ext cx="10617202" cy="1384995"/>
          </a:xfrm>
          <a:prstGeom prst="rect">
            <a:avLst/>
          </a:prstGeom>
          <a:noFill/>
        </p:spPr>
        <p:txBody>
          <a:bodyPr wrap="square">
            <a:spAutoFit/>
          </a:bodyPr>
          <a:lstStyle/>
          <a:p>
            <a:r>
              <a:rPr lang="en-US" altLang="zh-CN" sz="2800" b="0" i="0" dirty="0">
                <a:solidFill>
                  <a:srgbClr val="222222"/>
                </a:solidFill>
                <a:effectLst/>
                <a:latin typeface="Times New Roman" panose="02020603050405020304" pitchFamily="18" charset="0"/>
                <a:cs typeface="Times New Roman" panose="02020603050405020304" pitchFamily="18" charset="0"/>
              </a:rPr>
              <a:t>[1] Max, Nelson. "</a:t>
            </a:r>
            <a:r>
              <a:rPr lang="en-US" altLang="zh-CN" sz="2800" b="1" i="0" dirty="0">
                <a:solidFill>
                  <a:srgbClr val="00B0F0"/>
                </a:solidFill>
                <a:effectLst/>
                <a:latin typeface="Times New Roman" panose="02020603050405020304" pitchFamily="18" charset="0"/>
                <a:cs typeface="Times New Roman" panose="02020603050405020304" pitchFamily="18" charset="0"/>
              </a:rPr>
              <a:t>Optical models for direct volume rendering</a:t>
            </a:r>
            <a:r>
              <a:rPr lang="en-US" altLang="zh-CN" sz="2800" b="0" i="0" dirty="0">
                <a:solidFill>
                  <a:srgbClr val="222222"/>
                </a:solidFill>
                <a:effectLst/>
                <a:latin typeface="Times New Roman" panose="02020603050405020304" pitchFamily="18" charset="0"/>
                <a:cs typeface="Times New Roman" panose="02020603050405020304" pitchFamily="18" charset="0"/>
              </a:rPr>
              <a:t>." </a:t>
            </a:r>
            <a:r>
              <a:rPr lang="en-US" altLang="zh-CN" sz="2800" b="0" i="1" dirty="0">
                <a:solidFill>
                  <a:srgbClr val="222222"/>
                </a:solidFill>
                <a:effectLst/>
                <a:latin typeface="Times New Roman" panose="02020603050405020304" pitchFamily="18" charset="0"/>
                <a:cs typeface="Times New Roman" panose="02020603050405020304" pitchFamily="18" charset="0"/>
              </a:rPr>
              <a:t>IEEE Transactions on Visualization and Computer Graphics</a:t>
            </a:r>
            <a:r>
              <a:rPr lang="en-US" altLang="zh-CN" sz="2800" b="0" i="0" dirty="0">
                <a:solidFill>
                  <a:srgbClr val="222222"/>
                </a:solidFill>
                <a:effectLst/>
                <a:latin typeface="Times New Roman" panose="02020603050405020304" pitchFamily="18" charset="0"/>
                <a:cs typeface="Times New Roman" panose="02020603050405020304" pitchFamily="18" charset="0"/>
              </a:rPr>
              <a:t> 1.2 (1995): 99-108.</a:t>
            </a:r>
            <a:endParaRPr lang="zh-CN" altLang="en-US" sz="2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967920660"/>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543A49-5F7E-7C16-4B9D-C444A5482640}"/>
              </a:ext>
            </a:extLst>
          </p:cNvPr>
          <p:cNvSpPr txBox="1"/>
          <p:nvPr/>
        </p:nvSpPr>
        <p:spPr>
          <a:xfrm>
            <a:off x="618564" y="311696"/>
            <a:ext cx="3359669"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Volume Rendering</a:t>
            </a:r>
            <a:endParaRPr lang="zh-CN" altLang="en-US" sz="3200" dirty="0"/>
          </a:p>
        </p:txBody>
      </p:sp>
      <p:sp>
        <p:nvSpPr>
          <p:cNvPr id="6" name="文本框 5">
            <a:extLst>
              <a:ext uri="{FF2B5EF4-FFF2-40B4-BE49-F238E27FC236}">
                <a16:creationId xmlns:a16="http://schemas.microsoft.com/office/drawing/2014/main" id="{7EFAD514-84BC-D3A7-6F2B-D9E0F92EBA94}"/>
              </a:ext>
            </a:extLst>
          </p:cNvPr>
          <p:cNvSpPr txBox="1"/>
          <p:nvPr/>
        </p:nvSpPr>
        <p:spPr>
          <a:xfrm>
            <a:off x="703383" y="1281955"/>
            <a:ext cx="7174523" cy="523220"/>
          </a:xfrm>
          <a:prstGeom prst="rect">
            <a:avLst/>
          </a:prstGeom>
          <a:noFill/>
        </p:spPr>
        <p:txBody>
          <a:bodyPr wrap="square">
            <a:spAutoFit/>
          </a:bodyPr>
          <a:lstStyle/>
          <a:p>
            <a:r>
              <a:rPr lang="en-US" altLang="zh-CN" sz="2800" b="1" i="0" dirty="0">
                <a:solidFill>
                  <a:srgbClr val="00B0F0"/>
                </a:solidFill>
                <a:effectLst/>
                <a:latin typeface="Times New Roman" panose="02020603050405020304" pitchFamily="18" charset="0"/>
                <a:cs typeface="Times New Roman" panose="02020603050405020304" pitchFamily="18" charset="0"/>
              </a:rPr>
              <a:t>Optical Models for Direct </a:t>
            </a:r>
            <a:r>
              <a:rPr lang="en-US" altLang="zh-CN" sz="2800" b="1" dirty="0">
                <a:solidFill>
                  <a:srgbClr val="00B0F0"/>
                </a:solidFill>
                <a:latin typeface="Times New Roman" panose="02020603050405020304" pitchFamily="18" charset="0"/>
                <a:cs typeface="Times New Roman" panose="02020603050405020304" pitchFamily="18" charset="0"/>
              </a:rPr>
              <a:t>V</a:t>
            </a:r>
            <a:r>
              <a:rPr lang="en-US" altLang="zh-CN" sz="2800" b="1" i="0" dirty="0">
                <a:solidFill>
                  <a:srgbClr val="00B0F0"/>
                </a:solidFill>
                <a:effectLst/>
                <a:latin typeface="Times New Roman" panose="02020603050405020304" pitchFamily="18" charset="0"/>
                <a:cs typeface="Times New Roman" panose="02020603050405020304" pitchFamily="18" charset="0"/>
              </a:rPr>
              <a:t>olume </a:t>
            </a:r>
            <a:r>
              <a:rPr lang="en-US" altLang="zh-CN" sz="2800" b="1" dirty="0">
                <a:solidFill>
                  <a:srgbClr val="00B0F0"/>
                </a:solidFill>
                <a:latin typeface="Times New Roman" panose="02020603050405020304" pitchFamily="18" charset="0"/>
                <a:cs typeface="Times New Roman" panose="02020603050405020304" pitchFamily="18" charset="0"/>
              </a:rPr>
              <a:t>R</a:t>
            </a:r>
            <a:r>
              <a:rPr lang="en-US" altLang="zh-CN" sz="2800" b="1" i="0" dirty="0">
                <a:solidFill>
                  <a:srgbClr val="00B0F0"/>
                </a:solidFill>
                <a:effectLst/>
                <a:latin typeface="Times New Roman" panose="02020603050405020304" pitchFamily="18" charset="0"/>
                <a:cs typeface="Times New Roman" panose="02020603050405020304" pitchFamily="18" charset="0"/>
              </a:rPr>
              <a:t>endering</a:t>
            </a:r>
            <a:endParaRPr lang="zh-CN" altLang="en-US" sz="2800" dirty="0"/>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7E0370B7-C573-7967-F10F-8214889CC777}"/>
                  </a:ext>
                </a:extLst>
              </p:cNvPr>
              <p:cNvSpPr txBox="1"/>
              <p:nvPr/>
            </p:nvSpPr>
            <p:spPr>
              <a:xfrm>
                <a:off x="703383" y="2156771"/>
                <a:ext cx="10688688" cy="3349956"/>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Absorption Only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𝐼</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𝑠</m:t>
                    </m:r>
                    <m:r>
                      <a:rPr lang="en-US" altLang="zh-CN" sz="2400" b="0" i="1" smtClean="0">
                        <a:latin typeface="Cambria Math" panose="02040503050406030204" pitchFamily="18" charset="0"/>
                        <a:cs typeface="Times New Roman" panose="02020603050405020304" pitchFamily="18" charset="0"/>
                      </a:rPr>
                      <m:t>)</m:t>
                    </m:r>
                  </m:oMath>
                </a14:m>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Emission Only                                     </a:t>
                </a:r>
                <a14:m>
                  <m:oMath xmlns:m="http://schemas.openxmlformats.org/officeDocument/2006/math">
                    <m:r>
                      <a:rPr lang="en-US" altLang="zh-CN" sz="2400" b="0" i="1" smtClean="0">
                        <a:latin typeface="Cambria Math" panose="02040503050406030204" pitchFamily="18" charset="0"/>
                        <a:cs typeface="Times New Roman" panose="02020603050405020304" pitchFamily="18" charset="0"/>
                      </a:rPr>
                      <m:t>𝑔</m:t>
                    </m:r>
                    <m:r>
                      <a:rPr lang="en-US" altLang="zh-CN" sz="2400" b="0" i="1" smtClean="0">
                        <a:latin typeface="Cambria Math" panose="02040503050406030204" pitchFamily="18" charset="0"/>
                        <a:cs typeface="Times New Roman" panose="02020603050405020304" pitchFamily="18" charset="0"/>
                      </a:rPr>
                      <m:t>(</m:t>
                    </m:r>
                    <m:r>
                      <a:rPr lang="en-US" altLang="zh-CN" sz="2400" b="0" i="1" smtClean="0">
                        <a:latin typeface="Cambria Math" panose="02040503050406030204" pitchFamily="18" charset="0"/>
                        <a:cs typeface="Times New Roman" panose="02020603050405020304" pitchFamily="18" charset="0"/>
                      </a:rPr>
                      <m:t>𝑠</m:t>
                    </m:r>
                    <m:r>
                      <a:rPr lang="en-US" altLang="zh-CN" sz="2400" b="0" i="1" smtClean="0">
                        <a:latin typeface="Cambria Math" panose="02040503050406030204" pitchFamily="18" charset="0"/>
                        <a:cs typeface="Times New Roman" panose="02020603050405020304" pitchFamily="18" charset="0"/>
                      </a:rPr>
                      <m:t>)</m:t>
                    </m:r>
                  </m:oMath>
                </a14:m>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400" dirty="0">
                    <a:solidFill>
                      <a:srgbClr val="FF0000"/>
                    </a:solidFill>
                    <a:latin typeface="Times New Roman" panose="02020603050405020304" pitchFamily="18" charset="0"/>
                    <a:cs typeface="Times New Roman" panose="02020603050405020304" pitchFamily="18" charset="0"/>
                  </a:rPr>
                  <a:t>Emission &amp; Absorption Combined</a:t>
                </a:r>
                <a:endParaRPr lang="en-US" altLang="zh-CN" sz="2400" dirty="0">
                  <a:latin typeface="Times New Roman" panose="02020603050405020304" pitchFamily="18" charset="0"/>
                  <a:cs typeface="Times New Roman" panose="02020603050405020304" pitchFamily="18" charset="0"/>
                </a:endParaRPr>
              </a:p>
              <a:p>
                <a:pPr marL="285750" indent="-285750">
                  <a:lnSpc>
                    <a:spcPct val="150000"/>
                  </a:lnSpc>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Single Scattering of External Illumination without Shadows</a:t>
                </a:r>
              </a:p>
              <a:p>
                <a:pPr marL="285750" indent="-285750">
                  <a:lnSpc>
                    <a:spcPct val="150000"/>
                  </a:lnSpc>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Single Scattering with Shadows</a:t>
                </a:r>
              </a:p>
              <a:p>
                <a:pPr marL="285750" indent="-285750">
                  <a:lnSpc>
                    <a:spcPct val="150000"/>
                  </a:lnSpc>
                  <a:buFont typeface="Wingdings" panose="05000000000000000000" pitchFamily="2" charset="2"/>
                  <a:buChar char="l"/>
                </a:pPr>
                <a:r>
                  <a:rPr lang="en-US" altLang="zh-CN" sz="2400" dirty="0">
                    <a:latin typeface="Times New Roman" panose="02020603050405020304" pitchFamily="18" charset="0"/>
                    <a:cs typeface="Times New Roman" panose="02020603050405020304" pitchFamily="18" charset="0"/>
                  </a:rPr>
                  <a:t>Multiple Scattering</a:t>
                </a:r>
              </a:p>
            </p:txBody>
          </p:sp>
        </mc:Choice>
        <mc:Fallback xmlns="">
          <p:sp>
            <p:nvSpPr>
              <p:cNvPr id="7" name="文本框 6">
                <a:extLst>
                  <a:ext uri="{FF2B5EF4-FFF2-40B4-BE49-F238E27FC236}">
                    <a16:creationId xmlns:a16="http://schemas.microsoft.com/office/drawing/2014/main" id="{7E0370B7-C573-7967-F10F-8214889CC777}"/>
                  </a:ext>
                </a:extLst>
              </p:cNvPr>
              <p:cNvSpPr txBox="1">
                <a:spLocks noRot="1" noChangeAspect="1" noMove="1" noResize="1" noEditPoints="1" noAdjustHandles="1" noChangeArrowheads="1" noChangeShapeType="1" noTextEdit="1"/>
              </p:cNvSpPr>
              <p:nvPr/>
            </p:nvSpPr>
            <p:spPr>
              <a:xfrm>
                <a:off x="703383" y="2156771"/>
                <a:ext cx="10688688" cy="3349956"/>
              </a:xfrm>
              <a:prstGeom prst="rect">
                <a:avLst/>
              </a:prstGeom>
              <a:blipFill>
                <a:blip r:embed="rId3"/>
                <a:stretch>
                  <a:fillRect l="-741" b="-346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4086965627"/>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500"/>
                                        <p:tgtEl>
                                          <p:spTgt spid="7">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xEl>
                                              <p:pRg st="1" end="1"/>
                                            </p:txEl>
                                          </p:spTgt>
                                        </p:tgtEl>
                                        <p:attrNameLst>
                                          <p:attrName>style.visibility</p:attrName>
                                        </p:attrNameLst>
                                      </p:cBhvr>
                                      <p:to>
                                        <p:strVal val="visible"/>
                                      </p:to>
                                    </p:set>
                                    <p:animEffect transition="in" filter="fade">
                                      <p:cBhvr>
                                        <p:cTn id="12" dur="500"/>
                                        <p:tgtEl>
                                          <p:spTgt spid="7">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
                                            <p:txEl>
                                              <p:pRg st="2" end="2"/>
                                            </p:txEl>
                                          </p:spTgt>
                                        </p:tgtEl>
                                        <p:attrNameLst>
                                          <p:attrName>style.visibility</p:attrName>
                                        </p:attrNameLst>
                                      </p:cBhvr>
                                      <p:to>
                                        <p:strVal val="visible"/>
                                      </p:to>
                                    </p:set>
                                    <p:animEffect transition="in" filter="fade">
                                      <p:cBhvr>
                                        <p:cTn id="17" dur="500"/>
                                        <p:tgtEl>
                                          <p:spTgt spid="7">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
                                            <p:txEl>
                                              <p:pRg st="3" end="3"/>
                                            </p:txEl>
                                          </p:spTgt>
                                        </p:tgtEl>
                                        <p:attrNameLst>
                                          <p:attrName>style.visibility</p:attrName>
                                        </p:attrNameLst>
                                      </p:cBhvr>
                                      <p:to>
                                        <p:strVal val="visible"/>
                                      </p:to>
                                    </p:set>
                                    <p:animEffect transition="in" filter="fade">
                                      <p:cBhvr>
                                        <p:cTn id="22" dur="500"/>
                                        <p:tgtEl>
                                          <p:spTgt spid="7">
                                            <p:txEl>
                                              <p:pRg st="3" end="3"/>
                                            </p:txEl>
                                          </p:spTgt>
                                        </p:tgtEl>
                                      </p:cBhvr>
                                    </p:animEffect>
                                  </p:childTnLst>
                                </p:cTn>
                              </p:par>
                              <p:par>
                                <p:cTn id="23" presetID="10" presetClass="entr" presetSubtype="0" fill="hold" nodeType="withEffect">
                                  <p:stCondLst>
                                    <p:cond delay="0"/>
                                  </p:stCondLst>
                                  <p:childTnLst>
                                    <p:set>
                                      <p:cBhvr>
                                        <p:cTn id="24" dur="1" fill="hold">
                                          <p:stCondLst>
                                            <p:cond delay="0"/>
                                          </p:stCondLst>
                                        </p:cTn>
                                        <p:tgtEl>
                                          <p:spTgt spid="7">
                                            <p:txEl>
                                              <p:pRg st="4" end="4"/>
                                            </p:txEl>
                                          </p:spTgt>
                                        </p:tgtEl>
                                        <p:attrNameLst>
                                          <p:attrName>style.visibility</p:attrName>
                                        </p:attrNameLst>
                                      </p:cBhvr>
                                      <p:to>
                                        <p:strVal val="visible"/>
                                      </p:to>
                                    </p:set>
                                    <p:animEffect transition="in" filter="fade">
                                      <p:cBhvr>
                                        <p:cTn id="25" dur="500"/>
                                        <p:tgtEl>
                                          <p:spTgt spid="7">
                                            <p:txEl>
                                              <p:pRg st="4" end="4"/>
                                            </p:txEl>
                                          </p:spTgt>
                                        </p:tgtEl>
                                      </p:cBhvr>
                                    </p:animEffect>
                                  </p:childTnLst>
                                </p:cTn>
                              </p:par>
                              <p:par>
                                <p:cTn id="26" presetID="10" presetClass="entr" presetSubtype="0" fill="hold" nodeType="withEffect">
                                  <p:stCondLst>
                                    <p:cond delay="0"/>
                                  </p:stCondLst>
                                  <p:childTnLst>
                                    <p:set>
                                      <p:cBhvr>
                                        <p:cTn id="27" dur="1" fill="hold">
                                          <p:stCondLst>
                                            <p:cond delay="0"/>
                                          </p:stCondLst>
                                        </p:cTn>
                                        <p:tgtEl>
                                          <p:spTgt spid="7">
                                            <p:txEl>
                                              <p:pRg st="5" end="5"/>
                                            </p:txEl>
                                          </p:spTgt>
                                        </p:tgtEl>
                                        <p:attrNameLst>
                                          <p:attrName>style.visibility</p:attrName>
                                        </p:attrNameLst>
                                      </p:cBhvr>
                                      <p:to>
                                        <p:strVal val="visible"/>
                                      </p:to>
                                    </p:set>
                                    <p:animEffect transition="in" filter="fade">
                                      <p:cBhvr>
                                        <p:cTn id="28" dur="500"/>
                                        <p:tgtEl>
                                          <p:spTgt spid="7">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 name="直接连接符 1">
            <a:extLst>
              <a:ext uri="{FF2B5EF4-FFF2-40B4-BE49-F238E27FC236}">
                <a16:creationId xmlns:a16="http://schemas.microsoft.com/office/drawing/2014/main" id="{D056459E-2C57-CC62-7D7B-B5AC35282887}"/>
              </a:ext>
            </a:extLst>
          </p:cNvPr>
          <p:cNvCxnSpPr/>
          <p:nvPr/>
        </p:nvCxnSpPr>
        <p:spPr>
          <a:xfrm>
            <a:off x="618565" y="896471"/>
            <a:ext cx="10820400" cy="0"/>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文本框 2">
            <a:extLst>
              <a:ext uri="{FF2B5EF4-FFF2-40B4-BE49-F238E27FC236}">
                <a16:creationId xmlns:a16="http://schemas.microsoft.com/office/drawing/2014/main" id="{1C543A49-5F7E-7C16-4B9D-C444A5482640}"/>
              </a:ext>
            </a:extLst>
          </p:cNvPr>
          <p:cNvSpPr txBox="1"/>
          <p:nvPr/>
        </p:nvSpPr>
        <p:spPr>
          <a:xfrm>
            <a:off x="618564" y="311696"/>
            <a:ext cx="3359669" cy="584775"/>
          </a:xfrm>
          <a:prstGeom prst="rect">
            <a:avLst/>
          </a:prstGeom>
          <a:noFill/>
        </p:spPr>
        <p:txBody>
          <a:bodyPr wrap="square">
            <a:spAutoFit/>
          </a:bodyPr>
          <a:lstStyle/>
          <a:p>
            <a:r>
              <a:rPr lang="en-US" altLang="zh-CN" sz="3200" b="1" dirty="0">
                <a:solidFill>
                  <a:srgbClr val="FF0000"/>
                </a:solidFill>
                <a:latin typeface="Calibri" panose="020F0502020204030204" pitchFamily="34" charset="0"/>
                <a:cs typeface="Calibri" panose="020F0502020204030204" pitchFamily="34" charset="0"/>
                <a:sym typeface="+mn-lt"/>
              </a:rPr>
              <a:t>Volume Rendering</a:t>
            </a:r>
            <a:endParaRPr lang="zh-CN" altLang="en-US" sz="3200" dirty="0"/>
          </a:p>
        </p:txBody>
      </p:sp>
      <p:sp>
        <p:nvSpPr>
          <p:cNvPr id="6" name="文本框 5">
            <a:extLst>
              <a:ext uri="{FF2B5EF4-FFF2-40B4-BE49-F238E27FC236}">
                <a16:creationId xmlns:a16="http://schemas.microsoft.com/office/drawing/2014/main" id="{7EFAD514-84BC-D3A7-6F2B-D9E0F92EBA94}"/>
              </a:ext>
            </a:extLst>
          </p:cNvPr>
          <p:cNvSpPr txBox="1"/>
          <p:nvPr/>
        </p:nvSpPr>
        <p:spPr>
          <a:xfrm>
            <a:off x="703383" y="1281955"/>
            <a:ext cx="7174523" cy="523220"/>
          </a:xfrm>
          <a:prstGeom prst="rect">
            <a:avLst/>
          </a:prstGeom>
          <a:noFill/>
        </p:spPr>
        <p:txBody>
          <a:bodyPr wrap="square">
            <a:spAutoFit/>
          </a:bodyPr>
          <a:lstStyle/>
          <a:p>
            <a:r>
              <a:rPr lang="en-US" altLang="zh-CN" sz="2800" b="1" i="0" dirty="0">
                <a:solidFill>
                  <a:srgbClr val="00B0F0"/>
                </a:solidFill>
                <a:effectLst/>
                <a:latin typeface="Times New Roman" panose="02020603050405020304" pitchFamily="18" charset="0"/>
                <a:cs typeface="Times New Roman" panose="02020603050405020304" pitchFamily="18" charset="0"/>
              </a:rPr>
              <a:t>Optical Models for Direct </a:t>
            </a:r>
            <a:r>
              <a:rPr lang="en-US" altLang="zh-CN" sz="2800" b="1" dirty="0">
                <a:solidFill>
                  <a:srgbClr val="00B0F0"/>
                </a:solidFill>
                <a:latin typeface="Times New Roman" panose="02020603050405020304" pitchFamily="18" charset="0"/>
                <a:cs typeface="Times New Roman" panose="02020603050405020304" pitchFamily="18" charset="0"/>
              </a:rPr>
              <a:t>V</a:t>
            </a:r>
            <a:r>
              <a:rPr lang="en-US" altLang="zh-CN" sz="2800" b="1" i="0" dirty="0">
                <a:solidFill>
                  <a:srgbClr val="00B0F0"/>
                </a:solidFill>
                <a:effectLst/>
                <a:latin typeface="Times New Roman" panose="02020603050405020304" pitchFamily="18" charset="0"/>
                <a:cs typeface="Times New Roman" panose="02020603050405020304" pitchFamily="18" charset="0"/>
              </a:rPr>
              <a:t>olume </a:t>
            </a:r>
            <a:r>
              <a:rPr lang="en-US" altLang="zh-CN" sz="2800" b="1" dirty="0">
                <a:solidFill>
                  <a:srgbClr val="00B0F0"/>
                </a:solidFill>
                <a:latin typeface="Times New Roman" panose="02020603050405020304" pitchFamily="18" charset="0"/>
                <a:cs typeface="Times New Roman" panose="02020603050405020304" pitchFamily="18" charset="0"/>
              </a:rPr>
              <a:t>R</a:t>
            </a:r>
            <a:r>
              <a:rPr lang="en-US" altLang="zh-CN" sz="2800" b="1" i="0" dirty="0">
                <a:solidFill>
                  <a:srgbClr val="00B0F0"/>
                </a:solidFill>
                <a:effectLst/>
                <a:latin typeface="Times New Roman" panose="02020603050405020304" pitchFamily="18" charset="0"/>
                <a:cs typeface="Times New Roman" panose="02020603050405020304" pitchFamily="18" charset="0"/>
              </a:rPr>
              <a:t>endering</a:t>
            </a:r>
            <a:endParaRPr lang="zh-CN" altLang="en-US" sz="2800" dirty="0"/>
          </a:p>
        </p:txBody>
      </p:sp>
      <p:sp>
        <p:nvSpPr>
          <p:cNvPr id="7" name="文本框 6">
            <a:extLst>
              <a:ext uri="{FF2B5EF4-FFF2-40B4-BE49-F238E27FC236}">
                <a16:creationId xmlns:a16="http://schemas.microsoft.com/office/drawing/2014/main" id="{7E0370B7-C573-7967-F10F-8214889CC777}"/>
              </a:ext>
            </a:extLst>
          </p:cNvPr>
          <p:cNvSpPr txBox="1"/>
          <p:nvPr/>
        </p:nvSpPr>
        <p:spPr>
          <a:xfrm>
            <a:off x="703383" y="1957480"/>
            <a:ext cx="10688688" cy="579967"/>
          </a:xfrm>
          <a:prstGeom prst="rect">
            <a:avLst/>
          </a:prstGeom>
          <a:noFill/>
        </p:spPr>
        <p:txBody>
          <a:bodyPr wrap="square">
            <a:spAutoFit/>
          </a:bodyPr>
          <a:lstStyle/>
          <a:p>
            <a:pPr marL="285750" indent="-285750">
              <a:lnSpc>
                <a:spcPct val="150000"/>
              </a:lnSpc>
              <a:buFont typeface="Wingdings" panose="05000000000000000000" pitchFamily="2" charset="2"/>
              <a:buChar char="l"/>
            </a:pPr>
            <a:r>
              <a:rPr lang="en-US" altLang="zh-CN" sz="2400" dirty="0">
                <a:solidFill>
                  <a:srgbClr val="FF0000"/>
                </a:solidFill>
                <a:latin typeface="Times New Roman" panose="02020603050405020304" pitchFamily="18" charset="0"/>
                <a:cs typeface="Times New Roman" panose="02020603050405020304" pitchFamily="18" charset="0"/>
              </a:rPr>
              <a:t> Emission &amp; Absorption Combined</a:t>
            </a:r>
            <a:endParaRPr lang="en-US" altLang="zh-CN" sz="2400" dirty="0">
              <a:latin typeface="Times New Roman" panose="02020603050405020304" pitchFamily="18" charset="0"/>
              <a:cs typeface="Times New Roman" panose="02020603050405020304" pitchFamily="18" charset="0"/>
            </a:endParaRPr>
          </a:p>
        </p:txBody>
      </p:sp>
      <p:sp>
        <p:nvSpPr>
          <p:cNvPr id="12" name="文本框 11">
            <a:extLst>
              <a:ext uri="{FF2B5EF4-FFF2-40B4-BE49-F238E27FC236}">
                <a16:creationId xmlns:a16="http://schemas.microsoft.com/office/drawing/2014/main" id="{82098FEE-CEEB-D62E-BA16-88C9F447E7E7}"/>
              </a:ext>
            </a:extLst>
          </p:cNvPr>
          <p:cNvSpPr txBox="1"/>
          <p:nvPr/>
        </p:nvSpPr>
        <p:spPr>
          <a:xfrm>
            <a:off x="618564" y="6430466"/>
            <a:ext cx="6096000" cy="338554"/>
          </a:xfrm>
          <a:prstGeom prst="rect">
            <a:avLst/>
          </a:prstGeom>
          <a:noFill/>
        </p:spPr>
        <p:txBody>
          <a:bodyPr wrap="square">
            <a:spAutoFit/>
          </a:bodyPr>
          <a:lstStyle/>
          <a:p>
            <a:r>
              <a:rPr lang="zh-CN" altLang="en-US" sz="1600" dirty="0">
                <a:latin typeface="Times New Roman" panose="02020603050405020304" pitchFamily="18" charset="0"/>
                <a:cs typeface="Times New Roman" panose="02020603050405020304" pitchFamily="18" charset="0"/>
                <a:hlinkClick r:id="rId3"/>
              </a:rPr>
              <a:t>https://blog.csdn.net/YuhsiHu/article/details/124318473</a:t>
            </a:r>
            <a:r>
              <a:rPr lang="zh-CN" altLang="en-US" sz="1600" dirty="0">
                <a:latin typeface="Times New Roman" panose="02020603050405020304" pitchFamily="18" charset="0"/>
                <a:cs typeface="Times New Roman" panose="02020603050405020304" pitchFamily="18" charset="0"/>
              </a:rPr>
              <a:t> </a:t>
            </a:r>
          </a:p>
        </p:txBody>
      </p:sp>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DC1DBE5C-1E04-9298-F652-2867D0868FC7}"/>
                  </a:ext>
                </a:extLst>
              </p:cNvPr>
              <p:cNvSpPr txBox="1"/>
              <p:nvPr/>
            </p:nvSpPr>
            <p:spPr>
              <a:xfrm>
                <a:off x="513732" y="3437723"/>
                <a:ext cx="4760599" cy="189192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b="0" i="1" smtClean="0">
                          <a:solidFill>
                            <a:schemeClr val="tx1"/>
                          </a:solidFill>
                          <a:latin typeface="Cambria Math" panose="02040503050406030204" pitchFamily="18" charset="0"/>
                          <a:cs typeface="Times New Roman" panose="02020603050405020304" pitchFamily="18" charset="0"/>
                        </a:rPr>
                        <m:t>𝐼</m:t>
                      </m:r>
                      <m:d>
                        <m:dPr>
                          <m:ctrlPr>
                            <a:rPr lang="en-US" altLang="zh-CN" b="0" i="1" smtClean="0">
                              <a:solidFill>
                                <a:schemeClr val="tx1"/>
                              </a:solidFill>
                              <a:latin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cs typeface="Times New Roman" panose="02020603050405020304" pitchFamily="18" charset="0"/>
                            </a:rPr>
                            <m:t>𝐷</m:t>
                          </m:r>
                        </m:e>
                      </m:d>
                      <m:r>
                        <a:rPr lang="en-US" altLang="zh-CN" b="0" i="1" smtClean="0">
                          <a:solidFill>
                            <a:schemeClr val="tx1"/>
                          </a:solidFill>
                          <a:latin typeface="Cambria Math" panose="02040503050406030204" pitchFamily="18" charset="0"/>
                          <a:cs typeface="Times New Roman" panose="02020603050405020304" pitchFamily="18" charset="0"/>
                        </a:rPr>
                        <m:t>=</m:t>
                      </m:r>
                      <m:nary>
                        <m:naryPr>
                          <m:ctrlPr>
                            <a:rPr lang="en-US" altLang="zh-CN" b="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CN" b="0" i="1" smtClean="0">
                              <a:solidFill>
                                <a:schemeClr val="tx1"/>
                              </a:solidFill>
                              <a:latin typeface="Cambria Math" panose="02040503050406030204" pitchFamily="18" charset="0"/>
                              <a:cs typeface="Times New Roman" panose="02020603050405020304" pitchFamily="18" charset="0"/>
                            </a:rPr>
                            <m:t>0</m:t>
                          </m:r>
                        </m:sub>
                        <m:sup>
                          <m:r>
                            <a:rPr lang="en-US" altLang="zh-CN" b="0" i="1" smtClean="0">
                              <a:solidFill>
                                <a:schemeClr val="tx1"/>
                              </a:solidFill>
                              <a:latin typeface="Cambria Math" panose="02040503050406030204" pitchFamily="18" charset="0"/>
                              <a:cs typeface="Times New Roman" panose="02020603050405020304" pitchFamily="18" charset="0"/>
                            </a:rPr>
                            <m:t>𝐷</m:t>
                          </m:r>
                        </m:sup>
                        <m:e>
                          <m:r>
                            <a:rPr lang="en-US" altLang="zh-CN" b="0" i="1" smtClean="0">
                              <a:solidFill>
                                <a:schemeClr val="tx1"/>
                              </a:solidFill>
                              <a:latin typeface="Cambria Math" panose="02040503050406030204" pitchFamily="18" charset="0"/>
                              <a:cs typeface="Times New Roman" panose="02020603050405020304" pitchFamily="18" charset="0"/>
                            </a:rPr>
                            <m:t>𝑔</m:t>
                          </m:r>
                          <m:d>
                            <m:dPr>
                              <m:ctrlPr>
                                <a:rPr lang="en-US" altLang="zh-CN" b="0" i="1" smtClean="0">
                                  <a:solidFill>
                                    <a:schemeClr val="tx1"/>
                                  </a:solidFill>
                                  <a:latin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cs typeface="Times New Roman" panose="02020603050405020304" pitchFamily="18" charset="0"/>
                                </a:rPr>
                                <m:t>𝑠</m:t>
                              </m:r>
                            </m:e>
                          </m:d>
                          <m:sSup>
                            <m:sSupPr>
                              <m:ctrlPr>
                                <a:rPr lang="en-US" altLang="zh-CN" b="0" i="1" smtClean="0">
                                  <a:solidFill>
                                    <a:schemeClr val="tx1"/>
                                  </a:solidFill>
                                  <a:latin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cs typeface="Times New Roman" panose="02020603050405020304" pitchFamily="18" charset="0"/>
                                </a:rPr>
                                <m:t>𝑇</m:t>
                              </m:r>
                            </m:e>
                            <m:sup>
                              <m:r>
                                <a:rPr lang="en-US" altLang="zh-CN" b="0" i="1" smtClean="0">
                                  <a:solidFill>
                                    <a:schemeClr val="tx1"/>
                                  </a:solidFill>
                                  <a:latin typeface="Cambria Math" panose="02040503050406030204" pitchFamily="18" charset="0"/>
                                  <a:cs typeface="Times New Roman" panose="02020603050405020304" pitchFamily="18" charset="0"/>
                                </a:rPr>
                                <m:t>′</m:t>
                              </m:r>
                            </m:sup>
                          </m:sSup>
                          <m:d>
                            <m:dPr>
                              <m:ctrlPr>
                                <a:rPr lang="en-US" altLang="zh-CN" b="0" i="1" smtClean="0">
                                  <a:solidFill>
                                    <a:schemeClr val="tx1"/>
                                  </a:solidFill>
                                  <a:latin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cs typeface="Times New Roman" panose="02020603050405020304" pitchFamily="18" charset="0"/>
                                </a:rPr>
                                <m:t>𝑠</m:t>
                              </m:r>
                            </m:e>
                          </m:d>
                          <m:r>
                            <a:rPr lang="en-US" altLang="zh-CN" b="0" i="1" smtClean="0">
                              <a:solidFill>
                                <a:schemeClr val="tx1"/>
                              </a:solidFill>
                              <a:latin typeface="Cambria Math" panose="02040503050406030204" pitchFamily="18" charset="0"/>
                              <a:cs typeface="Times New Roman" panose="02020603050405020304" pitchFamily="18" charset="0"/>
                            </a:rPr>
                            <m:t>𝑑𝑠</m:t>
                          </m:r>
                        </m:e>
                      </m:nary>
                      <m:r>
                        <a:rPr lang="en-US" altLang="zh-CN" b="0" i="1" smtClean="0">
                          <a:solidFill>
                            <a:schemeClr val="tx1"/>
                          </a:solidFill>
                          <a:latin typeface="Cambria Math" panose="02040503050406030204" pitchFamily="18" charset="0"/>
                          <a:cs typeface="Times New Roman" panose="02020603050405020304" pitchFamily="18" charset="0"/>
                        </a:rPr>
                        <m:t>=</m:t>
                      </m:r>
                      <m:nary>
                        <m:naryPr>
                          <m:ctrlPr>
                            <a:rPr lang="en-US" altLang="zh-CN" b="0" i="1" smtClean="0">
                              <a:solidFill>
                                <a:schemeClr val="tx1"/>
                              </a:solidFill>
                              <a:latin typeface="Cambria Math" panose="02040503050406030204" pitchFamily="18" charset="0"/>
                              <a:cs typeface="Times New Roman" panose="02020603050405020304" pitchFamily="18" charset="0"/>
                            </a:rPr>
                          </m:ctrlPr>
                        </m:naryPr>
                        <m:sub>
                          <m:r>
                            <m:rPr>
                              <m:brk m:alnAt="23"/>
                            </m:rPr>
                            <a:rPr lang="en-US" altLang="zh-CN" b="0" i="1" smtClean="0">
                              <a:solidFill>
                                <a:schemeClr val="tx1"/>
                              </a:solidFill>
                              <a:latin typeface="Cambria Math" panose="02040503050406030204" pitchFamily="18" charset="0"/>
                              <a:cs typeface="Times New Roman" panose="02020603050405020304" pitchFamily="18" charset="0"/>
                            </a:rPr>
                            <m:t>0</m:t>
                          </m:r>
                        </m:sub>
                        <m:sup>
                          <m:r>
                            <a:rPr lang="en-US" altLang="zh-CN" b="0" i="1" smtClean="0">
                              <a:solidFill>
                                <a:schemeClr val="tx1"/>
                              </a:solidFill>
                              <a:latin typeface="Cambria Math" panose="02040503050406030204" pitchFamily="18" charset="0"/>
                              <a:cs typeface="Times New Roman" panose="02020603050405020304" pitchFamily="18" charset="0"/>
                            </a:rPr>
                            <m:t>𝐷</m:t>
                          </m:r>
                        </m:sup>
                        <m:e>
                          <m:sSup>
                            <m:sSupPr>
                              <m:ctrlPr>
                                <a:rPr lang="en-US" altLang="zh-CN" b="0" i="1" smtClean="0">
                                  <a:solidFill>
                                    <a:schemeClr val="tx1"/>
                                  </a:solidFill>
                                  <a:latin typeface="Cambria Math" panose="02040503050406030204" pitchFamily="18" charset="0"/>
                                  <a:cs typeface="Times New Roman" panose="02020603050405020304" pitchFamily="18" charset="0"/>
                                </a:rPr>
                              </m:ctrlPr>
                            </m:sSupPr>
                            <m:e>
                              <m:r>
                                <a:rPr lang="en-US" altLang="zh-CN" b="0" i="1" smtClean="0">
                                  <a:solidFill>
                                    <a:schemeClr val="tx1"/>
                                  </a:solidFill>
                                  <a:latin typeface="Cambria Math" panose="02040503050406030204" pitchFamily="18" charset="0"/>
                                  <a:cs typeface="Times New Roman" panose="02020603050405020304" pitchFamily="18" charset="0"/>
                                </a:rPr>
                                <m:t>𝑇</m:t>
                              </m:r>
                            </m:e>
                            <m:sup>
                              <m:r>
                                <a:rPr lang="en-US" altLang="zh-CN" b="0" i="1" smtClean="0">
                                  <a:solidFill>
                                    <a:schemeClr val="tx1"/>
                                  </a:solidFill>
                                  <a:latin typeface="Cambria Math" panose="02040503050406030204" pitchFamily="18" charset="0"/>
                                  <a:cs typeface="Times New Roman" panose="02020603050405020304" pitchFamily="18" charset="0"/>
                                </a:rPr>
                                <m:t>′</m:t>
                              </m:r>
                            </m:sup>
                          </m:sSup>
                          <m:d>
                            <m:dPr>
                              <m:ctrlPr>
                                <a:rPr lang="en-US" altLang="zh-CN" b="0" i="1" smtClean="0">
                                  <a:solidFill>
                                    <a:schemeClr val="tx1"/>
                                  </a:solidFill>
                                  <a:latin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cs typeface="Times New Roman" panose="02020603050405020304" pitchFamily="18" charset="0"/>
                                </a:rPr>
                                <m:t>𝑡</m:t>
                              </m:r>
                            </m:e>
                          </m:d>
                          <m:r>
                            <a:rPr lang="en-US" altLang="zh-CN" b="0" i="1" smtClean="0">
                              <a:solidFill>
                                <a:schemeClr val="tx1"/>
                              </a:solidFill>
                              <a:latin typeface="Cambria Math" panose="02040503050406030204" pitchFamily="18" charset="0"/>
                              <a:cs typeface="Times New Roman" panose="02020603050405020304" pitchFamily="18" charset="0"/>
                            </a:rPr>
                            <m:t>𝜏</m:t>
                          </m:r>
                          <m:d>
                            <m:dPr>
                              <m:ctrlPr>
                                <a:rPr lang="en-US" altLang="zh-CN" b="0" i="1" smtClean="0">
                                  <a:solidFill>
                                    <a:schemeClr val="tx1"/>
                                  </a:solidFill>
                                  <a:latin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cs typeface="Times New Roman" panose="02020603050405020304" pitchFamily="18" charset="0"/>
                                </a:rPr>
                                <m:t>𝑡</m:t>
                              </m:r>
                            </m:e>
                          </m:d>
                          <m:r>
                            <a:rPr lang="en-US" altLang="zh-CN" b="1" i="0" smtClean="0">
                              <a:solidFill>
                                <a:schemeClr val="tx1"/>
                              </a:solidFill>
                              <a:latin typeface="Cambria Math" panose="02040503050406030204" pitchFamily="18" charset="0"/>
                              <a:cs typeface="Times New Roman" panose="02020603050405020304" pitchFamily="18" charset="0"/>
                            </a:rPr>
                            <m:t>𝐜</m:t>
                          </m:r>
                          <m:d>
                            <m:dPr>
                              <m:ctrlPr>
                                <a:rPr lang="en-US" altLang="zh-CN" b="0" i="1" smtClean="0">
                                  <a:solidFill>
                                    <a:schemeClr val="tx1"/>
                                  </a:solidFill>
                                  <a:latin typeface="Cambria Math" panose="02040503050406030204" pitchFamily="18" charset="0"/>
                                  <a:cs typeface="Times New Roman" panose="02020603050405020304" pitchFamily="18" charset="0"/>
                                </a:rPr>
                              </m:ctrlPr>
                            </m:dPr>
                            <m:e>
                              <m:r>
                                <a:rPr lang="en-US" altLang="zh-CN" b="0" i="1" smtClean="0">
                                  <a:solidFill>
                                    <a:schemeClr val="tx1"/>
                                  </a:solidFill>
                                  <a:latin typeface="Cambria Math" panose="02040503050406030204" pitchFamily="18" charset="0"/>
                                  <a:cs typeface="Times New Roman" panose="02020603050405020304" pitchFamily="18" charset="0"/>
                                </a:rPr>
                                <m:t>𝑡</m:t>
                              </m:r>
                            </m:e>
                          </m:d>
                          <m:r>
                            <a:rPr lang="en-US" altLang="zh-CN" b="0" i="1" smtClean="0">
                              <a:solidFill>
                                <a:schemeClr val="tx1"/>
                              </a:solidFill>
                              <a:latin typeface="Cambria Math" panose="02040503050406030204" pitchFamily="18" charset="0"/>
                              <a:cs typeface="Times New Roman" panose="02020603050405020304" pitchFamily="18" charset="0"/>
                            </a:rPr>
                            <m:t>𝑑𝑡</m:t>
                          </m:r>
                        </m:e>
                      </m:nary>
                    </m:oMath>
                  </m:oMathPara>
                </a14:m>
                <a:endParaRPr lang="en-US" altLang="zh-CN" dirty="0"/>
              </a:p>
              <a:p>
                <a:pPr/>
                <a14:m>
                  <m:oMathPara xmlns:m="http://schemas.openxmlformats.org/officeDocument/2006/math">
                    <m:oMathParaPr>
                      <m:jc m:val="centerGroup"/>
                    </m:oMathParaPr>
                    <m:oMath xmlns:m="http://schemas.openxmlformats.org/officeDocument/2006/math">
                      <m:sSup>
                        <m:sSupPr>
                          <m:ctrlPr>
                            <a:rPr lang="en-US" altLang="zh-CN" b="0" i="1" smtClean="0">
                              <a:latin typeface="Cambria Math" panose="02040503050406030204" pitchFamily="18" charset="0"/>
                            </a:rPr>
                          </m:ctrlPr>
                        </m:sSupPr>
                        <m:e>
                          <m:r>
                            <a:rPr lang="en-US" altLang="zh-CN" b="0" i="1" smtClean="0">
                              <a:latin typeface="Cambria Math" panose="02040503050406030204" pitchFamily="18" charset="0"/>
                            </a:rPr>
                            <m:t>𝑇</m:t>
                          </m:r>
                        </m:e>
                        <m:sup>
                          <m:r>
                            <a:rPr lang="en-US" altLang="zh-CN" b="0" i="1" smtClean="0">
                              <a:latin typeface="Cambria Math" panose="02040503050406030204" pitchFamily="18" charset="0"/>
                            </a:rPr>
                            <m:t>′</m:t>
                          </m:r>
                        </m:sup>
                      </m:sSup>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𝑡</m:t>
                          </m:r>
                        </m:e>
                      </m:d>
                      <m:r>
                        <a:rPr lang="en-US" altLang="zh-CN" b="0" i="1" smtClean="0">
                          <a:latin typeface="Cambria Math" panose="02040503050406030204" pitchFamily="18" charset="0"/>
                        </a:rPr>
                        <m:t>=</m:t>
                      </m:r>
                      <m:r>
                        <m:rPr>
                          <m:sty m:val="p"/>
                        </m:rPr>
                        <a:rPr lang="en-US" altLang="zh-CN" b="0" i="0" smtClean="0">
                          <a:latin typeface="Cambria Math" panose="02040503050406030204" pitchFamily="18" charset="0"/>
                        </a:rPr>
                        <m:t>exp</m:t>
                      </m:r>
                      <m:r>
                        <a:rPr lang="en-US" altLang="zh-CN" b="0" i="1" smtClean="0">
                          <a:latin typeface="Cambria Math" panose="02040503050406030204" pitchFamily="18" charset="0"/>
                        </a:rPr>
                        <m:t>⁡(−</m:t>
                      </m:r>
                      <m:nary>
                        <m:naryPr>
                          <m:ctrlPr>
                            <a:rPr lang="en-US" altLang="zh-CN" b="0" i="1" smtClean="0">
                              <a:latin typeface="Cambria Math" panose="02040503050406030204" pitchFamily="18" charset="0"/>
                            </a:rPr>
                          </m:ctrlPr>
                        </m:naryPr>
                        <m:sub>
                          <m:r>
                            <m:rPr>
                              <m:brk m:alnAt="23"/>
                            </m:rPr>
                            <a:rPr lang="en-US" altLang="zh-CN" b="0" i="1" smtClean="0">
                              <a:latin typeface="Cambria Math" panose="02040503050406030204" pitchFamily="18" charset="0"/>
                            </a:rPr>
                            <m:t>𝑡</m:t>
                          </m:r>
                        </m:sub>
                        <m:sup>
                          <m:r>
                            <a:rPr lang="en-US" altLang="zh-CN" b="0" i="1" smtClean="0">
                              <a:latin typeface="Cambria Math" panose="02040503050406030204" pitchFamily="18" charset="0"/>
                            </a:rPr>
                            <m:t>𝐷</m:t>
                          </m:r>
                        </m:sup>
                        <m:e>
                          <m:r>
                            <a:rPr lang="en-US" altLang="zh-CN" b="0" i="1" smtClean="0">
                              <a:latin typeface="Cambria Math" panose="02040503050406030204" pitchFamily="18" charset="0"/>
                            </a:rPr>
                            <m:t>𝜏</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𝑑𝑢</m:t>
                          </m:r>
                        </m:e>
                      </m:nary>
                      <m:r>
                        <a:rPr lang="en-US" altLang="zh-CN" b="0" i="1" smtClean="0">
                          <a:latin typeface="Cambria Math" panose="02040503050406030204" pitchFamily="18" charset="0"/>
                        </a:rPr>
                        <m:t>)</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en-US" altLang="zh-CN" i="1">
                          <a:latin typeface="Cambria Math" panose="02040503050406030204" pitchFamily="18" charset="0"/>
                        </a:rPr>
                        <m:t>𝜏</m:t>
                      </m:r>
                      <m:d>
                        <m:dPr>
                          <m:ctrlPr>
                            <a:rPr lang="en-US" altLang="zh-CN" i="1">
                              <a:latin typeface="Cambria Math" panose="02040503050406030204" pitchFamily="18" charset="0"/>
                            </a:rPr>
                          </m:ctrlPr>
                        </m:dPr>
                        <m:e>
                          <m:r>
                            <a:rPr lang="en-US" altLang="zh-CN" i="1">
                              <a:latin typeface="Cambria Math" panose="02040503050406030204" pitchFamily="18" charset="0"/>
                            </a:rPr>
                            <m:t>𝑢</m:t>
                          </m:r>
                        </m:e>
                      </m:d>
                      <m:r>
                        <a:rPr lang="en-US" altLang="zh-CN" i="1" smtClean="0">
                          <a:latin typeface="Cambria Math" panose="02040503050406030204" pitchFamily="18" charset="0"/>
                        </a:rPr>
                        <m:t>=</m:t>
                      </m:r>
                      <m:r>
                        <a:rPr lang="en-US" altLang="zh-CN" b="0" i="1" smtClean="0">
                          <a:latin typeface="Cambria Math" panose="02040503050406030204" pitchFamily="18" charset="0"/>
                        </a:rPr>
                        <m:t>𝜌</m:t>
                      </m:r>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𝑢</m:t>
                          </m:r>
                        </m:e>
                      </m:d>
                      <m:r>
                        <a:rPr lang="en-US" altLang="zh-CN" b="0" i="1" smtClean="0">
                          <a:latin typeface="Cambria Math" panose="02040503050406030204" pitchFamily="18" charset="0"/>
                        </a:rPr>
                        <m:t>𝐴</m:t>
                      </m:r>
                    </m:oMath>
                  </m:oMathPara>
                </a14:m>
                <a:endParaRPr lang="zh-CN" altLang="en-US" dirty="0"/>
              </a:p>
            </p:txBody>
          </p:sp>
        </mc:Choice>
        <mc:Fallback xmlns="">
          <p:sp>
            <p:nvSpPr>
              <p:cNvPr id="13" name="文本框 12">
                <a:extLst>
                  <a:ext uri="{FF2B5EF4-FFF2-40B4-BE49-F238E27FC236}">
                    <a16:creationId xmlns:a16="http://schemas.microsoft.com/office/drawing/2014/main" id="{DC1DBE5C-1E04-9298-F652-2867D0868FC7}"/>
                  </a:ext>
                </a:extLst>
              </p:cNvPr>
              <p:cNvSpPr txBox="1">
                <a:spLocks noRot="1" noChangeAspect="1" noMove="1" noResize="1" noEditPoints="1" noAdjustHandles="1" noChangeArrowheads="1" noChangeShapeType="1" noTextEdit="1"/>
              </p:cNvSpPr>
              <p:nvPr/>
            </p:nvSpPr>
            <p:spPr>
              <a:xfrm>
                <a:off x="513732" y="3437723"/>
                <a:ext cx="4760599" cy="1891928"/>
              </a:xfrm>
              <a:prstGeom prst="rect">
                <a:avLst/>
              </a:prstGeom>
              <a:blipFill>
                <a:blip r:embed="rId4"/>
                <a:stretch>
                  <a:fillRect b="-323"/>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a:extLst>
                  <a:ext uri="{FF2B5EF4-FFF2-40B4-BE49-F238E27FC236}">
                    <a16:creationId xmlns:a16="http://schemas.microsoft.com/office/drawing/2014/main" id="{AECFA8AA-F02E-231F-84B2-44D46E823823}"/>
                  </a:ext>
                </a:extLst>
              </p:cNvPr>
              <p:cNvSpPr txBox="1"/>
              <p:nvPr/>
            </p:nvSpPr>
            <p:spPr>
              <a:xfrm>
                <a:off x="6089387" y="3199664"/>
                <a:ext cx="5525423" cy="963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i="1" smtClean="0">
                          <a:latin typeface="Cambria Math" panose="02040503050406030204" pitchFamily="18" charset="0"/>
                        </a:rPr>
                        <m:t>𝐶</m:t>
                      </m:r>
                      <m:d>
                        <m:dPr>
                          <m:ctrlPr>
                            <a:rPr lang="en-US" altLang="zh-CN" sz="2400" i="1" smtClean="0">
                              <a:latin typeface="Cambria Math" panose="02040503050406030204" pitchFamily="18" charset="0"/>
                            </a:rPr>
                          </m:ctrlPr>
                        </m:dPr>
                        <m:e>
                          <m:r>
                            <a:rPr lang="en-US" altLang="zh-CN" sz="2400" b="1" i="0">
                              <a:latin typeface="Cambria Math" panose="02040503050406030204" pitchFamily="18" charset="0"/>
                            </a:rPr>
                            <m:t>𝐫</m:t>
                          </m:r>
                        </m:e>
                      </m:d>
                      <m:r>
                        <a:rPr lang="en-US" altLang="zh-CN" sz="2400" i="1">
                          <a:latin typeface="Cambria Math" panose="02040503050406030204" pitchFamily="18" charset="0"/>
                        </a:rPr>
                        <m:t>=</m:t>
                      </m:r>
                      <m:nary>
                        <m:naryPr>
                          <m:ctrlPr>
                            <a:rPr lang="en-US" altLang="zh-CN" sz="2400" i="1" smtClean="0">
                              <a:latin typeface="Cambria Math" panose="02040503050406030204" pitchFamily="18" charset="0"/>
                            </a:rPr>
                          </m:ctrlPr>
                        </m:naryPr>
                        <m:sub>
                          <m:sSub>
                            <m:sSubPr>
                              <m:ctrlPr>
                                <a:rPr lang="en-US" altLang="zh-CN" sz="2400" b="0" i="1" smtClean="0">
                                  <a:latin typeface="Cambria Math" panose="02040503050406030204" pitchFamily="18" charset="0"/>
                                </a:rPr>
                              </m:ctrlPr>
                            </m:sSubPr>
                            <m:e>
                              <m:r>
                                <m:rPr>
                                  <m:brk m:alnAt="23"/>
                                </m:rPr>
                                <a:rPr lang="en-US" altLang="zh-CN" sz="2400" b="0" i="1" smtClean="0">
                                  <a:latin typeface="Cambria Math" panose="02040503050406030204" pitchFamily="18" charset="0"/>
                                </a:rPr>
                                <m:t>𝑡</m:t>
                              </m:r>
                            </m:e>
                            <m:sub>
                              <m:r>
                                <m:rPr>
                                  <m:brk m:alnAt="23"/>
                                </m:rPr>
                                <a:rPr lang="en-US" altLang="zh-CN" sz="2400" b="0" i="1" smtClean="0">
                                  <a:latin typeface="Cambria Math" panose="02040503050406030204" pitchFamily="18" charset="0"/>
                                </a:rPr>
                                <m:t>𝑛</m:t>
                              </m:r>
                            </m:sub>
                          </m:sSub>
                        </m:sub>
                        <m:sup>
                          <m:sSub>
                            <m:sSubPr>
                              <m:ctrlPr>
                                <a:rPr lang="en-US" altLang="zh-CN" sz="2400" b="0" i="1" smtClean="0">
                                  <a:latin typeface="Cambria Math" panose="02040503050406030204" pitchFamily="18" charset="0"/>
                                </a:rPr>
                              </m:ctrlPr>
                            </m:sSubPr>
                            <m:e>
                              <m:r>
                                <a:rPr lang="en-US" altLang="zh-CN" sz="2400" b="0" i="1" smtClean="0">
                                  <a:latin typeface="Cambria Math" panose="02040503050406030204" pitchFamily="18" charset="0"/>
                                </a:rPr>
                                <m:t>𝑡</m:t>
                              </m:r>
                            </m:e>
                            <m:sub>
                              <m:r>
                                <a:rPr lang="en-US" altLang="zh-CN" sz="2400" b="0" i="1" smtClean="0">
                                  <a:latin typeface="Cambria Math" panose="02040503050406030204" pitchFamily="18" charset="0"/>
                                </a:rPr>
                                <m:t>𝑓</m:t>
                              </m:r>
                            </m:sub>
                          </m:sSub>
                        </m:sup>
                        <m:e>
                          <m:r>
                            <a:rPr lang="en-US" altLang="zh-CN" sz="2400" i="1">
                              <a:latin typeface="Cambria Math" panose="02040503050406030204" pitchFamily="18" charset="0"/>
                            </a:rPr>
                            <m:t>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e>
                      </m:nary>
                      <m:r>
                        <a:rPr lang="en-US" altLang="zh-CN" sz="2400" i="1" smtClean="0">
                          <a:latin typeface="Cambria Math" panose="02040503050406030204" pitchFamily="18" charset="0"/>
                        </a:rPr>
                        <m:t>⋅</m:t>
                      </m:r>
                      <m:r>
                        <a:rPr lang="en-US" altLang="zh-CN" sz="2400" i="1" smtClean="0">
                          <a:latin typeface="Cambria Math" panose="02040503050406030204" pitchFamily="18" charset="0"/>
                        </a:rPr>
                        <m:t>𝜎</m:t>
                      </m:r>
                      <m:d>
                        <m:dPr>
                          <m:ctrlPr>
                            <a:rPr lang="en-US" altLang="zh-CN" sz="2400" i="1" smtClean="0">
                              <a:latin typeface="Cambria Math" panose="02040503050406030204" pitchFamily="18" charset="0"/>
                            </a:rPr>
                          </m:ctrlPr>
                        </m:dPr>
                        <m:e>
                          <m:r>
                            <a:rPr lang="en-US" altLang="zh-CN" sz="2400" b="1" i="0">
                              <a:latin typeface="Cambria Math" panose="02040503050406030204" pitchFamily="18" charset="0"/>
                            </a:rPr>
                            <m:t>𝐫</m:t>
                          </m:r>
                          <m:d>
                            <m:dPr>
                              <m:ctrlPr>
                                <a:rPr lang="en-US" altLang="zh-CN" sz="2400" b="1" i="1">
                                  <a:latin typeface="Cambria Math" panose="02040503050406030204" pitchFamily="18" charset="0"/>
                                </a:rPr>
                              </m:ctrlPr>
                            </m:dPr>
                            <m:e>
                              <m:r>
                                <a:rPr lang="en-US" altLang="zh-CN" sz="2400" i="1">
                                  <a:latin typeface="Cambria Math" panose="02040503050406030204" pitchFamily="18" charset="0"/>
                                </a:rPr>
                                <m:t>𝑡</m:t>
                              </m:r>
                            </m:e>
                          </m:d>
                        </m:e>
                      </m:d>
                      <m:r>
                        <a:rPr lang="en-US" altLang="zh-CN" sz="2400" i="1" smtClean="0">
                          <a:latin typeface="Cambria Math" panose="02040503050406030204" pitchFamily="18" charset="0"/>
                        </a:rPr>
                        <m:t>⋅</m:t>
                      </m:r>
                      <m:r>
                        <a:rPr lang="en-US" altLang="zh-CN" sz="2400" b="1" i="0">
                          <a:latin typeface="Cambria Math" panose="02040503050406030204" pitchFamily="18" charset="0"/>
                        </a:rPr>
                        <m:t>𝐜</m:t>
                      </m:r>
                      <m:d>
                        <m:dPr>
                          <m:ctrlPr>
                            <a:rPr lang="en-US" altLang="zh-CN" sz="2400" b="1" i="1" smtClean="0">
                              <a:latin typeface="Cambria Math" panose="02040503050406030204" pitchFamily="18" charset="0"/>
                            </a:rPr>
                          </m:ctrlPr>
                        </m:dPr>
                        <m:e>
                          <m:r>
                            <a:rPr lang="en-US" altLang="zh-CN" sz="2400" b="1" i="0">
                              <a:latin typeface="Cambria Math" panose="02040503050406030204" pitchFamily="18" charset="0"/>
                            </a:rPr>
                            <m:t>𝐫</m:t>
                          </m:r>
                          <m:d>
                            <m:dPr>
                              <m:ctrlPr>
                                <a:rPr lang="en-US" altLang="zh-CN" sz="2400" b="1" i="1">
                                  <a:latin typeface="Cambria Math" panose="02040503050406030204" pitchFamily="18" charset="0"/>
                                </a:rPr>
                              </m:ctrlPr>
                            </m:dPr>
                            <m:e>
                              <m:r>
                                <a:rPr lang="en-US" altLang="zh-CN" sz="2400" i="1">
                                  <a:latin typeface="Cambria Math" panose="02040503050406030204" pitchFamily="18" charset="0"/>
                                </a:rPr>
                                <m:t>𝑡</m:t>
                              </m:r>
                            </m:e>
                          </m:d>
                          <m:r>
                            <a:rPr lang="en-US" altLang="zh-CN" sz="2400" i="1">
                              <a:latin typeface="Cambria Math" panose="02040503050406030204" pitchFamily="18" charset="0"/>
                            </a:rPr>
                            <m:t>,</m:t>
                          </m:r>
                          <m:r>
                            <a:rPr lang="en-US" altLang="zh-CN" sz="2400" b="1" i="0">
                              <a:latin typeface="Cambria Math" panose="02040503050406030204" pitchFamily="18" charset="0"/>
                            </a:rPr>
                            <m:t>𝐝</m:t>
                          </m:r>
                        </m:e>
                      </m:d>
                      <m:r>
                        <a:rPr lang="en-US" altLang="zh-CN" sz="2400" i="1" smtClean="0">
                          <a:latin typeface="Cambria Math" panose="02040503050406030204" pitchFamily="18" charset="0"/>
                        </a:rPr>
                        <m:t>⋅</m:t>
                      </m:r>
                      <m:r>
                        <a:rPr lang="en-US" altLang="zh-CN" sz="2400" i="1">
                          <a:latin typeface="Cambria Math" panose="02040503050406030204" pitchFamily="18" charset="0"/>
                        </a:rPr>
                        <m:t>𝑑𝑡</m:t>
                      </m:r>
                    </m:oMath>
                  </m:oMathPara>
                </a14:m>
                <a:endParaRPr lang="zh-CN" altLang="en-US" sz="2400" dirty="0"/>
              </a:p>
            </p:txBody>
          </p:sp>
        </mc:Choice>
        <mc:Fallback xmlns="">
          <p:sp>
            <p:nvSpPr>
              <p:cNvPr id="4" name="文本框 3">
                <a:extLst>
                  <a:ext uri="{FF2B5EF4-FFF2-40B4-BE49-F238E27FC236}">
                    <a16:creationId xmlns:a16="http://schemas.microsoft.com/office/drawing/2014/main" id="{AECFA8AA-F02E-231F-84B2-44D46E823823}"/>
                  </a:ext>
                </a:extLst>
              </p:cNvPr>
              <p:cNvSpPr txBox="1">
                <a:spLocks noRot="1" noChangeAspect="1" noMove="1" noResize="1" noEditPoints="1" noAdjustHandles="1" noChangeArrowheads="1" noChangeShapeType="1" noTextEdit="1"/>
              </p:cNvSpPr>
              <p:nvPr/>
            </p:nvSpPr>
            <p:spPr>
              <a:xfrm>
                <a:off x="6089387" y="3199664"/>
                <a:ext cx="5525423" cy="963662"/>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a:extLst>
                  <a:ext uri="{FF2B5EF4-FFF2-40B4-BE49-F238E27FC236}">
                    <a16:creationId xmlns:a16="http://schemas.microsoft.com/office/drawing/2014/main" id="{BE4289D8-ABF1-3063-A61B-5B46E9F55E10}"/>
                  </a:ext>
                </a:extLst>
              </p:cNvPr>
              <p:cNvSpPr txBox="1"/>
              <p:nvPr/>
            </p:nvSpPr>
            <p:spPr>
              <a:xfrm>
                <a:off x="6089387" y="4108367"/>
                <a:ext cx="4324389" cy="96366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US" altLang="zh-CN" sz="2400" b="0" i="1" smtClean="0">
                          <a:latin typeface="Cambria Math" panose="02040503050406030204" pitchFamily="18" charset="0"/>
                        </a:rPr>
                        <m:t> </m:t>
                      </m:r>
                      <m:r>
                        <a:rPr lang="en-US" altLang="zh-CN" sz="2400" i="1" smtClean="0">
                          <a:latin typeface="Cambria Math" panose="02040503050406030204" pitchFamily="18" charset="0"/>
                        </a:rPr>
                        <m:t>𝑇</m:t>
                      </m:r>
                      <m:d>
                        <m:dPr>
                          <m:ctrlPr>
                            <a:rPr lang="en-US" altLang="zh-CN" sz="2400" i="1">
                              <a:latin typeface="Cambria Math" panose="02040503050406030204" pitchFamily="18" charset="0"/>
                            </a:rPr>
                          </m:ctrlPr>
                        </m:dPr>
                        <m:e>
                          <m:r>
                            <a:rPr lang="en-US" altLang="zh-CN" sz="2400" i="1">
                              <a:latin typeface="Cambria Math" panose="02040503050406030204" pitchFamily="18" charset="0"/>
                            </a:rPr>
                            <m:t>𝑡</m:t>
                          </m:r>
                        </m:e>
                      </m:d>
                      <m:r>
                        <a:rPr lang="en-US" altLang="zh-CN" sz="2400" i="1">
                          <a:latin typeface="Cambria Math" panose="02040503050406030204" pitchFamily="18" charset="0"/>
                        </a:rPr>
                        <m:t>=</m:t>
                      </m:r>
                      <m:r>
                        <m:rPr>
                          <m:sty m:val="p"/>
                        </m:rPr>
                        <a:rPr lang="en-US" altLang="zh-CN" sz="2400" b="0" i="1" smtClean="0">
                          <a:latin typeface="Cambria Math" panose="02040503050406030204" pitchFamily="18" charset="0"/>
                        </a:rPr>
                        <m:t>exp</m:t>
                      </m:r>
                      <m:r>
                        <a:rPr lang="en-US" altLang="zh-CN" sz="2400" b="0" i="1" smtClean="0">
                          <a:latin typeface="Cambria Math" panose="02040503050406030204" pitchFamily="18" charset="0"/>
                        </a:rPr>
                        <m:t>(−</m:t>
                      </m:r>
                      <m:nary>
                        <m:naryPr>
                          <m:ctrlPr>
                            <a:rPr lang="en-US" altLang="zh-CN" sz="2400" b="0" i="1" smtClean="0">
                              <a:latin typeface="Cambria Math" panose="02040503050406030204" pitchFamily="18" charset="0"/>
                            </a:rPr>
                          </m:ctrlPr>
                        </m:naryPr>
                        <m:sub>
                          <m:sSub>
                            <m:sSubPr>
                              <m:ctrlPr>
                                <a:rPr lang="en-US" altLang="zh-CN" sz="2400" b="0" i="1" smtClean="0">
                                  <a:latin typeface="Cambria Math" panose="02040503050406030204" pitchFamily="18" charset="0"/>
                                </a:rPr>
                              </m:ctrlPr>
                            </m:sSubPr>
                            <m:e>
                              <m:r>
                                <m:rPr>
                                  <m:brk m:alnAt="23"/>
                                </m:rPr>
                                <a:rPr lang="en-US" altLang="zh-CN" sz="2400" b="0" i="1" smtClean="0">
                                  <a:latin typeface="Cambria Math" panose="02040503050406030204" pitchFamily="18" charset="0"/>
                                </a:rPr>
                                <m:t>𝑡</m:t>
                              </m:r>
                            </m:e>
                            <m:sub>
                              <m:r>
                                <m:rPr>
                                  <m:brk m:alnAt="23"/>
                                </m:rPr>
                                <a:rPr lang="en-US" altLang="zh-CN" sz="2400" b="0" i="1" smtClean="0">
                                  <a:latin typeface="Cambria Math" panose="02040503050406030204" pitchFamily="18" charset="0"/>
                                </a:rPr>
                                <m:t>𝑛</m:t>
                              </m:r>
                            </m:sub>
                          </m:sSub>
                        </m:sub>
                        <m:sup>
                          <m:r>
                            <a:rPr lang="en-US" altLang="zh-CN" sz="2400" b="0" i="1" smtClean="0">
                              <a:latin typeface="Cambria Math" panose="02040503050406030204" pitchFamily="18" charset="0"/>
                            </a:rPr>
                            <m:t>𝑡</m:t>
                          </m:r>
                        </m:sup>
                        <m:e>
                          <m:r>
                            <a:rPr lang="en-US" altLang="zh-CN" sz="2400" b="0" i="1" smtClean="0">
                              <a:latin typeface="Cambria Math" panose="02040503050406030204" pitchFamily="18" charset="0"/>
                            </a:rPr>
                            <m:t>𝜎</m:t>
                          </m:r>
                          <m:d>
                            <m:dPr>
                              <m:ctrlPr>
                                <a:rPr lang="en-US" altLang="zh-CN" sz="2400" b="0" i="1" smtClean="0">
                                  <a:latin typeface="Cambria Math" panose="02040503050406030204" pitchFamily="18" charset="0"/>
                                </a:rPr>
                              </m:ctrlPr>
                            </m:dPr>
                            <m:e>
                              <m:r>
                                <a:rPr lang="en-US" altLang="zh-CN" sz="2400" b="1" i="0" smtClean="0">
                                  <a:latin typeface="Cambria Math" panose="02040503050406030204" pitchFamily="18" charset="0"/>
                                </a:rPr>
                                <m:t>𝐫</m:t>
                              </m:r>
                              <m:d>
                                <m:dPr>
                                  <m:ctrlPr>
                                    <a:rPr lang="en-US" altLang="zh-CN" sz="2400" b="0" i="1" smtClean="0">
                                      <a:latin typeface="Cambria Math" panose="02040503050406030204" pitchFamily="18" charset="0"/>
                                    </a:rPr>
                                  </m:ctrlPr>
                                </m:dPr>
                                <m:e>
                                  <m:r>
                                    <a:rPr lang="en-US" altLang="zh-CN" sz="2400" b="0" i="1" smtClean="0">
                                      <a:latin typeface="Cambria Math" panose="02040503050406030204" pitchFamily="18" charset="0"/>
                                    </a:rPr>
                                    <m:t>𝑠</m:t>
                                  </m:r>
                                </m:e>
                              </m:d>
                            </m:e>
                          </m:d>
                          <m:r>
                            <a:rPr lang="en-US" altLang="zh-CN" sz="2400" b="0" i="1" smtClean="0">
                              <a:latin typeface="Cambria Math" panose="02040503050406030204" pitchFamily="18" charset="0"/>
                            </a:rPr>
                            <m:t>⋅</m:t>
                          </m:r>
                          <m:r>
                            <a:rPr lang="en-US" altLang="zh-CN" sz="2400" b="0" i="1" smtClean="0">
                              <a:latin typeface="Cambria Math" panose="02040503050406030204" pitchFamily="18" charset="0"/>
                            </a:rPr>
                            <m:t>𝑑𝑠</m:t>
                          </m:r>
                        </m:e>
                      </m:nary>
                      <m:r>
                        <a:rPr lang="en-US" altLang="zh-CN" sz="2400" b="0" i="1" smtClean="0">
                          <a:latin typeface="Cambria Math" panose="02040503050406030204" pitchFamily="18" charset="0"/>
                        </a:rPr>
                        <m:t>) </m:t>
                      </m:r>
                    </m:oMath>
                  </m:oMathPara>
                </a14:m>
                <a:endParaRPr lang="zh-CN" altLang="en-US" sz="2400" dirty="0"/>
              </a:p>
            </p:txBody>
          </p:sp>
        </mc:Choice>
        <mc:Fallback xmlns="">
          <p:sp>
            <p:nvSpPr>
              <p:cNvPr id="5" name="文本框 4">
                <a:extLst>
                  <a:ext uri="{FF2B5EF4-FFF2-40B4-BE49-F238E27FC236}">
                    <a16:creationId xmlns:a16="http://schemas.microsoft.com/office/drawing/2014/main" id="{BE4289D8-ABF1-3063-A61B-5B46E9F55E10}"/>
                  </a:ext>
                </a:extLst>
              </p:cNvPr>
              <p:cNvSpPr txBox="1">
                <a:spLocks noRot="1" noChangeAspect="1" noMove="1" noResize="1" noEditPoints="1" noAdjustHandles="1" noChangeArrowheads="1" noChangeShapeType="1" noTextEdit="1"/>
              </p:cNvSpPr>
              <p:nvPr/>
            </p:nvSpPr>
            <p:spPr>
              <a:xfrm>
                <a:off x="6089387" y="4108367"/>
                <a:ext cx="4324389" cy="963662"/>
              </a:xfrm>
              <a:prstGeom prst="rect">
                <a:avLst/>
              </a:prstGeom>
              <a:blipFill>
                <a:blip r:embed="rId6"/>
                <a:stretch>
                  <a:fillRect/>
                </a:stretch>
              </a:blipFill>
            </p:spPr>
            <p:txBody>
              <a:bodyPr/>
              <a:lstStyle/>
              <a:p>
                <a:r>
                  <a:rPr lang="zh-CN" altLang="en-US">
                    <a:noFill/>
                  </a:rPr>
                  <a:t> </a:t>
                </a:r>
              </a:p>
            </p:txBody>
          </p:sp>
        </mc:Fallback>
      </mc:AlternateContent>
      <p:sp>
        <p:nvSpPr>
          <p:cNvPr id="8" name="箭头: 右 7">
            <a:extLst>
              <a:ext uri="{FF2B5EF4-FFF2-40B4-BE49-F238E27FC236}">
                <a16:creationId xmlns:a16="http://schemas.microsoft.com/office/drawing/2014/main" id="{F18A5BDF-500E-28B3-A252-3AF9C6035DF2}"/>
              </a:ext>
            </a:extLst>
          </p:cNvPr>
          <p:cNvSpPr/>
          <p:nvPr/>
        </p:nvSpPr>
        <p:spPr>
          <a:xfrm>
            <a:off x="5357447" y="3915508"/>
            <a:ext cx="574430" cy="445477"/>
          </a:xfrm>
          <a:prstGeom prst="right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487222184"/>
      </p:ext>
    </p:extLst>
  </p:cSld>
  <p:clrMapOvr>
    <a:masterClrMapping/>
  </p:clrMapOvr>
  <mc:AlternateContent xmlns:mc="http://schemas.openxmlformats.org/markup-compatibility/2006">
    <mc:Choice xmlns:p159="http://schemas.microsoft.com/office/powerpoint/2015/09/main" Requires="p159">
      <p:transition>
        <p159:morph option="byObject"/>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5"/>
                                        </p:tgtEl>
                                        <p:attrNameLst>
                                          <p:attrName>style.visibility</p:attrName>
                                        </p:attrNameLst>
                                      </p:cBhvr>
                                      <p:to>
                                        <p:strVal val="visible"/>
                                      </p:to>
                                    </p:set>
                                    <p:animEffect transition="in" filter="fade">
                                      <p:cBhvr>
                                        <p:cTn id="20" dur="500"/>
                                        <p:tgtEl>
                                          <p:spTgt spid="5"/>
                                        </p:tgtEl>
                                      </p:cBhvr>
                                    </p:animEffect>
                                  </p:childTnLst>
                                </p:cTn>
                              </p:par>
                            </p:childTnLst>
                          </p:cTn>
                        </p:par>
                      </p:childTnLst>
                    </p:cTn>
                  </p:par>
                  <p:par>
                    <p:cTn id="21" fill="hold">
                      <p:stCondLst>
                        <p:cond delay="indefinite"/>
                      </p:stCondLst>
                      <p:childTnLst>
                        <p:par>
                          <p:cTn id="22" fill="hold">
                            <p:stCondLst>
                              <p:cond delay="0"/>
                            </p:stCondLst>
                            <p:childTnLst>
                              <p:par>
                                <p:cTn id="23" presetID="10" presetClass="entr" presetSubtype="0" fill="hold" grpId="0" nodeType="clickEffect">
                                  <p:stCondLst>
                                    <p:cond delay="0"/>
                                  </p:stCondLst>
                                  <p:childTnLst>
                                    <p:set>
                                      <p:cBhvr>
                                        <p:cTn id="24" dur="1" fill="hold">
                                          <p:stCondLst>
                                            <p:cond delay="0"/>
                                          </p:stCondLst>
                                        </p:cTn>
                                        <p:tgtEl>
                                          <p:spTgt spid="12"/>
                                        </p:tgtEl>
                                        <p:attrNameLst>
                                          <p:attrName>style.visibility</p:attrName>
                                        </p:attrNameLst>
                                      </p:cBhvr>
                                      <p:to>
                                        <p:strVal val="visible"/>
                                      </p:to>
                                    </p:set>
                                    <p:animEffect transition="in" filter="fade">
                                      <p:cBhvr>
                                        <p:cTn id="25"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P spid="13" grpId="0"/>
      <p:bldP spid="4" grpId="0"/>
      <p:bldP spid="5" grpId="0"/>
      <p:bldP spid="8" grpId="0" animBg="1"/>
    </p:bldLst>
  </p:timing>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784</TotalTime>
  <Words>2407</Words>
  <Application>Microsoft Office PowerPoint</Application>
  <PresentationFormat>宽屏</PresentationFormat>
  <Paragraphs>183</Paragraphs>
  <Slides>17</Slides>
  <Notes>13</Notes>
  <HiddenSlides>0</HiddenSlides>
  <MMClips>1</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17</vt:i4>
      </vt:variant>
    </vt:vector>
  </HeadingPairs>
  <TitlesOfParts>
    <vt:vector size="30" baseType="lpstr">
      <vt:lpstr>Helvetica Neue</vt:lpstr>
      <vt:lpstr>KaTeX_Main</vt:lpstr>
      <vt:lpstr>KaTeX_Math</vt:lpstr>
      <vt:lpstr>MS Gothic</vt:lpstr>
      <vt:lpstr>等线</vt:lpstr>
      <vt:lpstr>等线 Light</vt:lpstr>
      <vt:lpstr>Arial</vt:lpstr>
      <vt:lpstr>Calibri</vt:lpstr>
      <vt:lpstr>Cambria Math</vt:lpstr>
      <vt:lpstr>Consolas</vt:lpstr>
      <vt:lpstr>Times New Roman</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Junheng Fang</dc:creator>
  <cp:lastModifiedBy>Junheng Fang</cp:lastModifiedBy>
  <cp:revision>67</cp:revision>
  <dcterms:created xsi:type="dcterms:W3CDTF">2024-01-03T08:44:38Z</dcterms:created>
  <dcterms:modified xsi:type="dcterms:W3CDTF">2024-01-05T08:00:37Z</dcterms:modified>
</cp:coreProperties>
</file>